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34"/>
  </p:notesMasterIdLst>
  <p:sldIdLst>
    <p:sldId id="338" r:id="rId2"/>
    <p:sldId id="257" r:id="rId3"/>
    <p:sldId id="2347" r:id="rId4"/>
    <p:sldId id="2343" r:id="rId5"/>
    <p:sldId id="2341" r:id="rId6"/>
    <p:sldId id="2336" r:id="rId7"/>
    <p:sldId id="2342" r:id="rId8"/>
    <p:sldId id="2348" r:id="rId9"/>
    <p:sldId id="2332" r:id="rId10"/>
    <p:sldId id="2340" r:id="rId11"/>
    <p:sldId id="2333" r:id="rId12"/>
    <p:sldId id="2349" r:id="rId13"/>
    <p:sldId id="259" r:id="rId14"/>
    <p:sldId id="295" r:id="rId15"/>
    <p:sldId id="296" r:id="rId16"/>
    <p:sldId id="260" r:id="rId17"/>
    <p:sldId id="2337" r:id="rId18"/>
    <p:sldId id="2338" r:id="rId19"/>
    <p:sldId id="2344" r:id="rId20"/>
    <p:sldId id="2339" r:id="rId21"/>
    <p:sldId id="2351" r:id="rId22"/>
    <p:sldId id="2345" r:id="rId23"/>
    <p:sldId id="261" r:id="rId24"/>
    <p:sldId id="298" r:id="rId25"/>
    <p:sldId id="278" r:id="rId26"/>
    <p:sldId id="2335" r:id="rId27"/>
    <p:sldId id="264" r:id="rId28"/>
    <p:sldId id="2346" r:id="rId29"/>
    <p:sldId id="266" r:id="rId30"/>
    <p:sldId id="2331" r:id="rId31"/>
    <p:sldId id="265" r:id="rId32"/>
    <p:sldId id="2352" r:id="rId33"/>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990" autoAdjust="0"/>
  </p:normalViewPr>
  <p:slideViewPr>
    <p:cSldViewPr snapToGrid="0">
      <p:cViewPr varScale="1">
        <p:scale>
          <a:sx n="72" d="100"/>
          <a:sy n="72" d="100"/>
        </p:scale>
        <p:origin x="102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9/7/2022</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order to enable a mobile application to access an XDS environment, bridging code is used to implement an MHD document recipient or Document Responder which can be connected to by an MHD Document Source or Document Consumer on a mobile device.</a:t>
            </a:r>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14</a:t>
            </a:fld>
            <a:endParaRPr lang="en-US">
              <a:solidFill>
                <a:prstClr val="black"/>
              </a:solidFill>
              <a:latin typeface="Calibri"/>
            </a:endParaRPr>
          </a:p>
        </p:txBody>
      </p:sp>
    </p:spTree>
    <p:extLst>
      <p:ext uri="{BB962C8B-B14F-4D97-AF65-F5344CB8AC3E}">
        <p14:creationId xmlns:p14="http://schemas.microsoft.com/office/powerpoint/2010/main" val="271076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15</a:t>
            </a:fld>
            <a:endParaRPr lang="en-US">
              <a:solidFill>
                <a:prstClr val="black"/>
              </a:solidFill>
              <a:latin typeface="Calibri"/>
            </a:endParaRPr>
          </a:p>
        </p:txBody>
      </p:sp>
    </p:spTree>
    <p:extLst>
      <p:ext uri="{BB962C8B-B14F-4D97-AF65-F5344CB8AC3E}">
        <p14:creationId xmlns:p14="http://schemas.microsoft.com/office/powerpoint/2010/main" val="913005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Demographics Query for Mobile (PDQm)</a:t>
            </a:r>
          </a:p>
          <a:p>
            <a:r>
              <a:rPr lang="en-US" dirty="0"/>
              <a:t>Patient Identity Cross-Reference for Mobile (PIXm)</a:t>
            </a:r>
          </a:p>
          <a:p>
            <a:r>
              <a:rPr lang="en-US" dirty="0"/>
              <a:t>Internet User Authorization (IUA)</a:t>
            </a:r>
          </a:p>
          <a:p>
            <a:r>
              <a:rPr lang="en-US" dirty="0"/>
              <a:t>Audit Trail and Node Authentication (ATNA)</a:t>
            </a:r>
          </a:p>
          <a:p>
            <a:r>
              <a:rPr lang="en-US" dirty="0"/>
              <a:t>Mobile Care Services Directory (mCSD)</a:t>
            </a:r>
          </a:p>
          <a:p>
            <a:r>
              <a:rPr lang="en-US" dirty="0"/>
              <a:t>SVCM – Sharing of </a:t>
            </a:r>
            <a:r>
              <a:rPr lang="en-US" dirty="0" err="1"/>
              <a:t>ValueSets</a:t>
            </a:r>
            <a:r>
              <a:rPr lang="en-US" dirty="0"/>
              <a:t> and Codes</a:t>
            </a:r>
          </a:p>
          <a:p>
            <a:r>
              <a:rPr lang="en-US" dirty="0"/>
              <a:t>PMIR – Patient Master Identity Registry</a:t>
            </a:r>
          </a:p>
          <a:p>
            <a:r>
              <a:rPr lang="en-US" dirty="0"/>
              <a:t>NPFS – Non-Patient File Sharing</a:t>
            </a:r>
          </a:p>
          <a:p>
            <a:endParaRPr lang="en-US" dirty="0"/>
          </a:p>
        </p:txBody>
      </p:sp>
      <p:sp>
        <p:nvSpPr>
          <p:cNvPr id="4" name="Slide Number Placeholder 3"/>
          <p:cNvSpPr>
            <a:spLocks noGrp="1"/>
          </p:cNvSpPr>
          <p:nvPr>
            <p:ph type="sldNum" sz="quarter" idx="10"/>
          </p:nvPr>
        </p:nvSpPr>
        <p:spPr/>
        <p:txBody>
          <a:bodyPr/>
          <a:lstStyle/>
          <a:p>
            <a:fld id="{2CFF194C-9619-40B7-9733-83494643ED3C}" type="slidenum">
              <a:rPr lang="en-US" smtClean="0"/>
              <a:t>16</a:t>
            </a:fld>
            <a:endParaRPr lang="en-US"/>
          </a:p>
        </p:txBody>
      </p:sp>
    </p:spTree>
    <p:extLst>
      <p:ext uri="{BB962C8B-B14F-4D97-AF65-F5344CB8AC3E}">
        <p14:creationId xmlns:p14="http://schemas.microsoft.com/office/powerpoint/2010/main" val="54849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SubmissionSet (List)  – Why is this group being Pushed or Published? – Why, To Whom, From Whom, When</a:t>
            </a:r>
          </a:p>
          <a:p>
            <a:r>
              <a:rPr lang="en-US" dirty="0"/>
              <a:t>DocumentReference – metadata about the document – what kind of document, author, service timeframe, based on, </a:t>
            </a:r>
            <a:r>
              <a:rPr lang="en-US" dirty="0" err="1"/>
              <a:t>mimeType</a:t>
            </a:r>
            <a:r>
              <a:rPr lang="en-US" dirty="0"/>
              <a:t>, </a:t>
            </a:r>
            <a:r>
              <a:rPr lang="en-US" dirty="0" err="1"/>
              <a:t>formatCode</a:t>
            </a:r>
            <a:endParaRPr lang="en-US" dirty="0"/>
          </a:p>
          <a:p>
            <a:r>
              <a:rPr lang="en-US" dirty="0"/>
              <a:t>Binary – The document bits.</a:t>
            </a:r>
          </a:p>
          <a:p>
            <a:r>
              <a:rPr lang="en-US" dirty="0"/>
              <a:t>Folder (List) – grouping mechanism</a:t>
            </a:r>
          </a:p>
          <a:p>
            <a:r>
              <a:rPr lang="en-US" dirty="0"/>
              <a:t>*Patient* - maybe present. In XDS is usually a reference to a Patient</a:t>
            </a:r>
          </a:p>
        </p:txBody>
      </p:sp>
      <p:sp>
        <p:nvSpPr>
          <p:cNvPr id="4" name="Slide Number Placeholder 3"/>
          <p:cNvSpPr>
            <a:spLocks noGrp="1"/>
          </p:cNvSpPr>
          <p:nvPr>
            <p:ph type="sldNum" sz="quarter" idx="10"/>
          </p:nvPr>
        </p:nvSpPr>
        <p:spPr/>
        <p:txBody>
          <a:bodyPr/>
          <a:lstStyle/>
          <a:p>
            <a:fld id="{2CFF194C-9619-40B7-9733-83494643ED3C}" type="slidenum">
              <a:rPr lang="en-US" smtClean="0"/>
              <a:t>17</a:t>
            </a:fld>
            <a:endParaRPr lang="en-US"/>
          </a:p>
        </p:txBody>
      </p:sp>
    </p:spTree>
    <p:extLst>
      <p:ext uri="{BB962C8B-B14F-4D97-AF65-F5344CB8AC3E}">
        <p14:creationId xmlns:p14="http://schemas.microsoft.com/office/powerpoint/2010/main" val="3979821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18</a:t>
            </a:fld>
            <a:endParaRPr lang="en-US"/>
          </a:p>
        </p:txBody>
      </p:sp>
    </p:spTree>
    <p:extLst>
      <p:ext uri="{BB962C8B-B14F-4D97-AF65-F5344CB8AC3E}">
        <p14:creationId xmlns:p14="http://schemas.microsoft.com/office/powerpoint/2010/main" val="181641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as MHD is Mobile access to Health Documents, this is Mobile Health Document Sharing</a:t>
            </a:r>
          </a:p>
          <a:p>
            <a:r>
              <a:rPr lang="en-US" dirty="0"/>
              <a:t>MHDS</a:t>
            </a:r>
          </a:p>
          <a:p>
            <a:pPr marL="171450" indent="-171450">
              <a:buFont typeface="Arial" panose="020B0604020202020204" pitchFamily="34" charset="0"/>
              <a:buChar char="•"/>
            </a:pPr>
            <a:r>
              <a:rPr lang="en-US" dirty="0"/>
              <a:t>All the infrastructure is based on FHIR</a:t>
            </a:r>
          </a:p>
          <a:p>
            <a:pPr marL="171450" indent="-171450">
              <a:buFont typeface="Arial" panose="020B0604020202020204" pitchFamily="34" charset="0"/>
              <a:buChar char="•"/>
            </a:pPr>
            <a:r>
              <a:rPr lang="en-US" dirty="0"/>
              <a:t>Document Content agnostic so can still move around ANY kind of document (PDF, CDA, FHIR-Document, text, </a:t>
            </a:r>
            <a:r>
              <a:rPr lang="en-US" dirty="0" err="1"/>
              <a:t>etc</a:t>
            </a:r>
            <a:r>
              <a:rPr lang="en-US" dirty="0"/>
              <a:t>)</a:t>
            </a:r>
          </a:p>
          <a:p>
            <a:pPr marL="171450" indent="-171450">
              <a:buFont typeface="Arial" panose="020B0604020202020204" pitchFamily="34" charset="0"/>
              <a:buChar char="•"/>
            </a:pPr>
            <a:r>
              <a:rPr lang="en-US" dirty="0"/>
              <a:t>Patient Master Identity Registry (PMIR)</a:t>
            </a:r>
          </a:p>
          <a:p>
            <a:pPr marL="171450" indent="-171450">
              <a:buFont typeface="Arial" panose="020B0604020202020204" pitchFamily="34" charset="0"/>
              <a:buChar char="•"/>
            </a:pPr>
            <a:r>
              <a:rPr lang="en-US" dirty="0"/>
              <a:t>Sharing </a:t>
            </a:r>
            <a:r>
              <a:rPr lang="en-US" dirty="0" err="1"/>
              <a:t>ValueSets</a:t>
            </a:r>
            <a:r>
              <a:rPr lang="en-US" dirty="0"/>
              <a:t>, </a:t>
            </a:r>
            <a:r>
              <a:rPr lang="en-US" dirty="0" err="1"/>
              <a:t>CodeSystems</a:t>
            </a:r>
            <a:r>
              <a:rPr lang="en-US" dirty="0"/>
              <a:t>, and concept Maps (SVCM)</a:t>
            </a:r>
          </a:p>
          <a:p>
            <a:pPr marL="171450" indent="-171450">
              <a:buFont typeface="Arial" panose="020B0604020202020204" pitchFamily="34" charset="0"/>
              <a:buChar char="•"/>
            </a:pPr>
            <a:r>
              <a:rPr lang="en-US" dirty="0"/>
              <a:t>Mobile Care Services Discovery (mCSD)</a:t>
            </a:r>
          </a:p>
          <a:p>
            <a:pPr marL="171450" indent="-171450">
              <a:buFont typeface="Arial" panose="020B0604020202020204" pitchFamily="34" charset="0"/>
              <a:buChar char="•"/>
            </a:pPr>
            <a:r>
              <a:rPr lang="en-US" dirty="0"/>
              <a:t>Consistent Time (CT)</a:t>
            </a:r>
          </a:p>
          <a:p>
            <a:pPr marL="171450" indent="-171450">
              <a:buFont typeface="Arial" panose="020B0604020202020204" pitchFamily="34" charset="0"/>
              <a:buChar char="•"/>
            </a:pPr>
            <a:r>
              <a:rPr lang="en-US" dirty="0"/>
              <a:t>Audit Trails and Node Authentication (ATNA)</a:t>
            </a:r>
          </a:p>
          <a:p>
            <a:pPr marL="171450" indent="-171450">
              <a:buFont typeface="Arial" panose="020B0604020202020204" pitchFamily="34" charset="0"/>
              <a:buChar char="•"/>
            </a:pPr>
            <a:r>
              <a:rPr lang="en-US" dirty="0"/>
              <a:t>Internet User Authorization (IUA)</a:t>
            </a:r>
          </a:p>
        </p:txBody>
      </p:sp>
      <p:sp>
        <p:nvSpPr>
          <p:cNvPr id="4" name="Slide Number Placeholder 3"/>
          <p:cNvSpPr>
            <a:spLocks noGrp="1"/>
          </p:cNvSpPr>
          <p:nvPr>
            <p:ph type="sldNum" sz="quarter" idx="5"/>
          </p:nvPr>
        </p:nvSpPr>
        <p:spPr/>
        <p:txBody>
          <a:bodyPr/>
          <a:lstStyle/>
          <a:p>
            <a:fld id="{541AEF28-7744-A04C-B21F-F6017A7B833F}" type="slidenum">
              <a:rPr lang="en-US" smtClean="0"/>
              <a:t>19</a:t>
            </a:fld>
            <a:endParaRPr lang="en-US"/>
          </a:p>
        </p:txBody>
      </p:sp>
    </p:spTree>
    <p:extLst>
      <p:ext uri="{BB962C8B-B14F-4D97-AF65-F5344CB8AC3E}">
        <p14:creationId xmlns:p14="http://schemas.microsoft.com/office/powerpoint/2010/main" val="3893671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20</a:t>
            </a:fld>
            <a:endParaRPr lang="en-US"/>
          </a:p>
        </p:txBody>
      </p:sp>
    </p:spTree>
    <p:extLst>
      <p:ext uri="{BB962C8B-B14F-4D97-AF65-F5344CB8AC3E}">
        <p14:creationId xmlns:p14="http://schemas.microsoft.com/office/powerpoint/2010/main" val="3204668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past XDS was used when one wanted to create a Document Sharing HIE, and XCA was used to federate XDS Document Sharing HIE and add in EHR based Document publications. Now IHE has the MHDS infrastructure, so the question is likely to come up.</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Mostly if you have XDS clients, you need to continue to use XDS or XCA. </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you have MHD clients, then you can add MHD to XDS or XCA.</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have no legacy, then it is possible that MHDS is the right platform for you.</a:t>
            </a:r>
          </a:p>
          <a:p>
            <a:endParaRPr lang="en-US" dirty="0"/>
          </a:p>
          <a:p>
            <a:r>
              <a:rPr lang="en-US" dirty="0"/>
              <a:t>There is likely future IHE projects that will federate MHDS, enable connection of MHDS to XCA federations, and add XDS </a:t>
            </a:r>
            <a:r>
              <a:rPr lang="en-US" dirty="0" err="1"/>
              <a:t>api</a:t>
            </a:r>
            <a:r>
              <a:rPr lang="en-US" dirty="0"/>
              <a:t> to MHDS. All of these are unusual configurations, so will need market demand to come to the table to make it clear they are needed, vs simply being academic gaps.</a:t>
            </a:r>
          </a:p>
        </p:txBody>
      </p:sp>
      <p:sp>
        <p:nvSpPr>
          <p:cNvPr id="4" name="Slide Number Placeholder 3"/>
          <p:cNvSpPr>
            <a:spLocks noGrp="1"/>
          </p:cNvSpPr>
          <p:nvPr>
            <p:ph type="sldNum" sz="quarter" idx="5"/>
          </p:nvPr>
        </p:nvSpPr>
        <p:spPr/>
        <p:txBody>
          <a:bodyPr/>
          <a:lstStyle/>
          <a:p>
            <a:fld id="{2CFF194C-9619-40B7-9733-83494643ED3C}" type="slidenum">
              <a:rPr lang="en-US" smtClean="0"/>
              <a:t>21</a:t>
            </a:fld>
            <a:endParaRPr lang="en-US"/>
          </a:p>
        </p:txBody>
      </p:sp>
    </p:spTree>
    <p:extLst>
      <p:ext uri="{BB962C8B-B14F-4D97-AF65-F5344CB8AC3E}">
        <p14:creationId xmlns:p14="http://schemas.microsoft.com/office/powerpoint/2010/main" val="3295803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Documents are good at documenting facts of an encounter or episode or summary from an organization perspective</a:t>
            </a:r>
          </a:p>
          <a:p>
            <a:r>
              <a:rPr lang="en-US" dirty="0"/>
              <a:t>Fine-Grain FHIR Resources are more easy to get to the point, less noise</a:t>
            </a:r>
          </a:p>
          <a:p>
            <a:r>
              <a:rPr lang="en-US" dirty="0"/>
              <a:t>But, imagine you are a </a:t>
            </a:r>
            <a:r>
              <a:rPr lang="en-US" dirty="0" err="1"/>
              <a:t>clinian</a:t>
            </a:r>
            <a:r>
              <a:rPr lang="en-US" dirty="0"/>
              <a:t> and have come to a diagnosis based on a set of data including some fine-grain FHIR Resources derived from documents;  The Provenance would allow you to go see how many documents and to see the document content to fully understand the context of that data.  Medical Records integrity and authenticity</a:t>
            </a:r>
          </a:p>
        </p:txBody>
      </p:sp>
      <p:sp>
        <p:nvSpPr>
          <p:cNvPr id="4" name="Slide Number Placeholder 3"/>
          <p:cNvSpPr>
            <a:spLocks noGrp="1"/>
          </p:cNvSpPr>
          <p:nvPr>
            <p:ph type="sldNum" sz="quarter" idx="10"/>
          </p:nvPr>
        </p:nvSpPr>
        <p:spPr/>
        <p:txBody>
          <a:bodyPr/>
          <a:lstStyle/>
          <a:p>
            <a:fld id="{2CFF194C-9619-40B7-9733-83494643ED3C}" type="slidenum">
              <a:rPr lang="en-US" smtClean="0"/>
              <a:t>23</a:t>
            </a:fld>
            <a:endParaRPr lang="en-US"/>
          </a:p>
        </p:txBody>
      </p:sp>
    </p:spTree>
    <p:extLst>
      <p:ext uri="{BB962C8B-B14F-4D97-AF65-F5344CB8AC3E}">
        <p14:creationId xmlns:p14="http://schemas.microsoft.com/office/powerpoint/2010/main" val="553753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F194C-9619-40B7-9733-83494643ED3C}" type="slidenum">
              <a:rPr lang="en-US" smtClean="0"/>
              <a:t>26</a:t>
            </a:fld>
            <a:endParaRPr lang="en-US"/>
          </a:p>
        </p:txBody>
      </p:sp>
    </p:spTree>
    <p:extLst>
      <p:ext uri="{BB962C8B-B14F-4D97-AF65-F5344CB8AC3E}">
        <p14:creationId xmlns:p14="http://schemas.microsoft.com/office/powerpoint/2010/main" val="295733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a:t>
            </a:fld>
            <a:endParaRPr lang="en-US"/>
          </a:p>
        </p:txBody>
      </p:sp>
    </p:spTree>
    <p:extLst>
      <p:ext uri="{BB962C8B-B14F-4D97-AF65-F5344CB8AC3E}">
        <p14:creationId xmlns:p14="http://schemas.microsoft.com/office/powerpoint/2010/main" val="123541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27</a:t>
            </a:fld>
            <a:endParaRPr lang="en-US"/>
          </a:p>
        </p:txBody>
      </p:sp>
    </p:spTree>
    <p:extLst>
      <p:ext uri="{BB962C8B-B14F-4D97-AF65-F5344CB8AC3E}">
        <p14:creationId xmlns:p14="http://schemas.microsoft.com/office/powerpoint/2010/main" val="1590946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29</a:t>
            </a:fld>
            <a:endParaRPr lang="en-US"/>
          </a:p>
        </p:txBody>
      </p:sp>
    </p:spTree>
    <p:extLst>
      <p:ext uri="{BB962C8B-B14F-4D97-AF65-F5344CB8AC3E}">
        <p14:creationId xmlns:p14="http://schemas.microsoft.com/office/powerpoint/2010/main" val="3182526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37797" fontAlgn="base">
              <a:spcBef>
                <a:spcPct val="0"/>
              </a:spcBef>
              <a:spcAft>
                <a:spcPct val="0"/>
              </a:spcAft>
              <a:defRPr/>
            </a:pPr>
            <a:fld id="{1D27111E-FC2B-4A84-BB26-67BA3BE2E651}" type="slidenum">
              <a:rPr lang="en-US">
                <a:solidFill>
                  <a:srgbClr val="000000"/>
                </a:solidFill>
                <a:latin typeface="Arial" charset="0"/>
                <a:cs typeface="Arial" charset="0"/>
              </a:rPr>
              <a:pPr defTabSz="937797" fontAlgn="base">
                <a:spcBef>
                  <a:spcPct val="0"/>
                </a:spcBef>
                <a:spcAft>
                  <a:spcPct val="0"/>
                </a:spcAft>
                <a:defRPr/>
              </a:pPr>
              <a:t>30</a:t>
            </a:fld>
            <a:endParaRPr lang="en-US" dirty="0">
              <a:solidFill>
                <a:srgbClr val="000000"/>
              </a:solidFill>
              <a:latin typeface="Arial" charset="0"/>
              <a:cs typeface="Arial" charset="0"/>
            </a:endParaRPr>
          </a:p>
        </p:txBody>
      </p:sp>
      <p:sp>
        <p:nvSpPr>
          <p:cNvPr id="132099" name="Rectangle 2"/>
          <p:cNvSpPr>
            <a:spLocks noGrp="1" noRot="1" noChangeAspect="1" noChangeArrowheads="1" noTextEdit="1"/>
          </p:cNvSpPr>
          <p:nvPr>
            <p:ph type="sldImg"/>
          </p:nvPr>
        </p:nvSpPr>
        <p:spPr>
          <a:xfrm>
            <a:off x="450850" y="720725"/>
            <a:ext cx="6402388" cy="3602038"/>
          </a:xfrm>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53035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31</a:t>
            </a:fld>
            <a:endParaRPr lang="en-US"/>
          </a:p>
        </p:txBody>
      </p:sp>
    </p:spTree>
    <p:extLst>
      <p:ext uri="{BB962C8B-B14F-4D97-AF65-F5344CB8AC3E}">
        <p14:creationId xmlns:p14="http://schemas.microsoft.com/office/powerpoint/2010/main" val="167522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Identity Management</a:t>
            </a:r>
          </a:p>
          <a:p>
            <a:r>
              <a:rPr lang="en-US" dirty="0"/>
              <a:t>Trust Framework</a:t>
            </a:r>
          </a:p>
          <a:p>
            <a:r>
              <a:rPr lang="en-US" dirty="0"/>
              <a:t>Document Registry</a:t>
            </a:r>
          </a:p>
          <a:p>
            <a:r>
              <a:rPr lang="en-US" dirty="0"/>
              <a:t>Distributed Repository – or centralized</a:t>
            </a:r>
          </a:p>
          <a:p>
            <a:r>
              <a:rPr lang="en-US" dirty="0"/>
              <a:t>Documents – may formally be documents or not</a:t>
            </a:r>
          </a:p>
          <a:p>
            <a:r>
              <a:rPr lang="en-US" dirty="0"/>
              <a:t>Metadata – defined to enable management and discovery</a:t>
            </a:r>
          </a:p>
          <a:p>
            <a:r>
              <a:rPr lang="en-US" dirty="0"/>
              <a:t>Scale from small department, large community, or special needs like research</a:t>
            </a:r>
          </a:p>
        </p:txBody>
      </p:sp>
      <p:sp>
        <p:nvSpPr>
          <p:cNvPr id="4" name="Slide Number Placeholder 3"/>
          <p:cNvSpPr>
            <a:spLocks noGrp="1"/>
          </p:cNvSpPr>
          <p:nvPr>
            <p:ph type="sldNum" sz="quarter" idx="5"/>
          </p:nvPr>
        </p:nvSpPr>
        <p:spPr/>
        <p:txBody>
          <a:bodyPr/>
          <a:lstStyle/>
          <a:p>
            <a:fld id="{2CFF194C-9619-40B7-9733-83494643ED3C}" type="slidenum">
              <a:rPr lang="en-US" smtClean="0"/>
              <a:t>4</a:t>
            </a:fld>
            <a:endParaRPr lang="en-US"/>
          </a:p>
        </p:txBody>
      </p:sp>
    </p:spTree>
    <p:extLst>
      <p:ext uri="{BB962C8B-B14F-4D97-AF65-F5344CB8AC3E}">
        <p14:creationId xmlns:p14="http://schemas.microsoft.com/office/powerpoint/2010/main" val="90374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Been around since 2004</a:t>
            </a:r>
          </a:p>
        </p:txBody>
      </p:sp>
      <p:sp>
        <p:nvSpPr>
          <p:cNvPr id="4" name="Slide Number Placeholder 3"/>
          <p:cNvSpPr>
            <a:spLocks noGrp="1"/>
          </p:cNvSpPr>
          <p:nvPr>
            <p:ph type="sldNum" sz="quarter" idx="5"/>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135850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http://healthcaresecprivacy.blogspot.com/p/topics.html#HIE </a:t>
            </a:r>
          </a:p>
          <a:p>
            <a:r>
              <a:rPr lang="en-US" dirty="0"/>
              <a:t>Note not yet defined how an MHDS would participate in XCA Federation</a:t>
            </a:r>
          </a:p>
        </p:txBody>
      </p:sp>
      <p:sp>
        <p:nvSpPr>
          <p:cNvPr id="4" name="Slide Number Placeholder 3"/>
          <p:cNvSpPr>
            <a:spLocks noGrp="1"/>
          </p:cNvSpPr>
          <p:nvPr>
            <p:ph type="sldNum" sz="quarter" idx="10"/>
          </p:nvPr>
        </p:nvSpPr>
        <p:spPr/>
        <p:txBody>
          <a:bodyPr/>
          <a:lstStyle/>
          <a:p>
            <a:fld id="{2CFF194C-9619-40B7-9733-83494643ED3C}" type="slidenum">
              <a:rPr lang="en-US" smtClean="0"/>
              <a:t>6</a:t>
            </a:fld>
            <a:endParaRPr lang="en-US"/>
          </a:p>
        </p:txBody>
      </p:sp>
    </p:spTree>
    <p:extLst>
      <p:ext uri="{BB962C8B-B14F-4D97-AF65-F5344CB8AC3E}">
        <p14:creationId xmlns:p14="http://schemas.microsoft.com/office/powerpoint/2010/main" val="3899296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content agnostic, like XDS is.</a:t>
            </a:r>
          </a:p>
        </p:txBody>
      </p:sp>
      <p:sp>
        <p:nvSpPr>
          <p:cNvPr id="4" name="Slide Number Placeholder 3"/>
          <p:cNvSpPr>
            <a:spLocks noGrp="1"/>
          </p:cNvSpPr>
          <p:nvPr>
            <p:ph type="sldNum" sz="quarter" idx="5"/>
          </p:nvPr>
        </p:nvSpPr>
        <p:spPr/>
        <p:txBody>
          <a:bodyPr/>
          <a:lstStyle/>
          <a:p>
            <a:fld id="{2CFF194C-9619-40B7-9733-83494643ED3C}" type="slidenum">
              <a:rPr lang="en-US" smtClean="0"/>
              <a:t>7</a:t>
            </a:fld>
            <a:endParaRPr lang="en-US"/>
          </a:p>
        </p:txBody>
      </p:sp>
    </p:spTree>
    <p:extLst>
      <p:ext uri="{BB962C8B-B14F-4D97-AF65-F5344CB8AC3E}">
        <p14:creationId xmlns:p14="http://schemas.microsoft.com/office/powerpoint/2010/main" val="125953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https://healthcaresecprivacy.blogspot.com/2013/11/distinction-between-documents-and.html </a:t>
            </a:r>
          </a:p>
          <a:p>
            <a:r>
              <a:rPr lang="en-US" dirty="0"/>
              <a:t>True of both CDA documents and FHIR documents</a:t>
            </a:r>
          </a:p>
        </p:txBody>
      </p:sp>
      <p:sp>
        <p:nvSpPr>
          <p:cNvPr id="4" name="Slide Number Placeholder 3"/>
          <p:cNvSpPr>
            <a:spLocks noGrp="1"/>
          </p:cNvSpPr>
          <p:nvPr>
            <p:ph type="sldNum" sz="quarter" idx="10"/>
          </p:nvPr>
        </p:nvSpPr>
        <p:spPr/>
        <p:txBody>
          <a:bodyPr/>
          <a:lstStyle/>
          <a:p>
            <a:fld id="{2CFF194C-9619-40B7-9733-83494643ED3C}" type="slidenum">
              <a:rPr lang="en-US" smtClean="0"/>
              <a:t>9</a:t>
            </a:fld>
            <a:endParaRPr lang="en-US"/>
          </a:p>
        </p:txBody>
      </p:sp>
    </p:spTree>
    <p:extLst>
      <p:ext uri="{BB962C8B-B14F-4D97-AF65-F5344CB8AC3E}">
        <p14:creationId xmlns:p14="http://schemas.microsoft.com/office/powerpoint/2010/main" val="378935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https://healthcaresecprivacy.blogspot.com/2015/10/ihe-formatcodes-are-mandatory.html</a:t>
            </a:r>
          </a:p>
        </p:txBody>
      </p:sp>
      <p:sp>
        <p:nvSpPr>
          <p:cNvPr id="4" name="Slide Number Placeholder 3"/>
          <p:cNvSpPr>
            <a:spLocks noGrp="1"/>
          </p:cNvSpPr>
          <p:nvPr>
            <p:ph type="sldNum" sz="quarter" idx="10"/>
          </p:nvPr>
        </p:nvSpPr>
        <p:spPr/>
        <p:txBody>
          <a:bodyPr/>
          <a:lstStyle/>
          <a:p>
            <a:fld id="{2CFF194C-9619-40B7-9733-83494643ED3C}" type="slidenum">
              <a:rPr lang="en-US" smtClean="0"/>
              <a:t>11</a:t>
            </a:fld>
            <a:endParaRPr lang="en-US"/>
          </a:p>
        </p:txBody>
      </p:sp>
    </p:spTree>
    <p:extLst>
      <p:ext uri="{BB962C8B-B14F-4D97-AF65-F5344CB8AC3E}">
        <p14:creationId xmlns:p14="http://schemas.microsoft.com/office/powerpoint/2010/main" val="1116634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 Fast Health Interoperability Resources</a:t>
            </a:r>
          </a:p>
          <a:p>
            <a:r>
              <a:rPr lang="en-US" dirty="0"/>
              <a:t>Based on http REST</a:t>
            </a:r>
          </a:p>
          <a:p>
            <a:r>
              <a:rPr lang="en-US" dirty="0"/>
              <a:t>Supports JSON and XML encodings of the FHIR resources</a:t>
            </a:r>
          </a:p>
          <a:p>
            <a:r>
              <a:rPr lang="en-US" dirty="0"/>
              <a:t>Mobile – a term used in IHE to differentiate this FHIR/REST/JSON-XML model from classic HL7, SOAP, DICOM; as mobile devices do not support these classic communications natively but do support http/REST natively. Not a constraint to only be used in mobile environments.</a:t>
            </a:r>
          </a:p>
        </p:txBody>
      </p:sp>
      <p:sp>
        <p:nvSpPr>
          <p:cNvPr id="4" name="Slide Number Placeholder 3"/>
          <p:cNvSpPr>
            <a:spLocks noGrp="1"/>
          </p:cNvSpPr>
          <p:nvPr>
            <p:ph type="sldNum" sz="quarter" idx="10"/>
          </p:nvPr>
        </p:nvSpPr>
        <p:spPr/>
        <p:txBody>
          <a:bodyPr/>
          <a:lstStyle/>
          <a:p>
            <a:fld id="{2CFF194C-9619-40B7-9733-83494643ED3C}" type="slidenum">
              <a:rPr lang="en-US" smtClean="0"/>
              <a:t>13</a:t>
            </a:fld>
            <a:endParaRPr lang="en-US"/>
          </a:p>
        </p:txBody>
      </p:sp>
    </p:spTree>
    <p:extLst>
      <p:ext uri="{BB962C8B-B14F-4D97-AF65-F5344CB8AC3E}">
        <p14:creationId xmlns:p14="http://schemas.microsoft.com/office/powerpoint/2010/main" val="5040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32D860F6-DE1C-4697-BCBA-A25A15CD8A46}" type="slidenum">
              <a:rPr lang="en-US" smtClean="0"/>
              <a:pPr>
                <a:defRPr/>
              </a:pPr>
              <a:t>‹#›</a:t>
            </a:fld>
            <a:endParaRPr lang="en-US"/>
          </a:p>
        </p:txBody>
      </p:sp>
    </p:spTree>
    <p:extLst>
      <p:ext uri="{BB962C8B-B14F-4D97-AF65-F5344CB8AC3E}">
        <p14:creationId xmlns:p14="http://schemas.microsoft.com/office/powerpoint/2010/main" val="337613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099C2A83-EF00-401F-BC21-C4B046CA19AB}" type="slidenum">
              <a:rPr lang="en-US" smtClean="0"/>
              <a:pPr>
                <a:defRPr/>
              </a:pPr>
              <a:t>‹#›</a:t>
            </a:fld>
            <a:endParaRPr lang="en-US"/>
          </a:p>
        </p:txBody>
      </p:sp>
    </p:spTree>
    <p:extLst>
      <p:ext uri="{BB962C8B-B14F-4D97-AF65-F5344CB8AC3E}">
        <p14:creationId xmlns:p14="http://schemas.microsoft.com/office/powerpoint/2010/main" val="311959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3850C496-3AA9-45BC-97EB-A98B2975A250}" type="slidenum">
              <a:rPr lang="en-US" smtClean="0"/>
              <a:pPr>
                <a:defRPr/>
              </a:pPr>
              <a:t>‹#›</a:t>
            </a:fld>
            <a:endParaRPr lang="en-US"/>
          </a:p>
        </p:txBody>
      </p:sp>
    </p:spTree>
    <p:extLst>
      <p:ext uri="{BB962C8B-B14F-4D97-AF65-F5344CB8AC3E}">
        <p14:creationId xmlns:p14="http://schemas.microsoft.com/office/powerpoint/2010/main" val="2227576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pic>
        <p:nvPicPr>
          <p:cNvPr id="7" name="Picture 6" descr="Background_Duo_266.jpg">
            <a:extLst>
              <a:ext uri="{FF2B5EF4-FFF2-40B4-BE49-F238E27FC236}">
                <a16:creationId xmlns:a16="http://schemas.microsoft.com/office/drawing/2014/main" id="{DFBC25E3-3531-47DD-9D12-AD2DA68DEA80}"/>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2821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a:p>
        </p:txBody>
      </p:sp>
    </p:spTree>
    <p:extLst>
      <p:ext uri="{BB962C8B-B14F-4D97-AF65-F5344CB8AC3E}">
        <p14:creationId xmlns:p14="http://schemas.microsoft.com/office/powerpoint/2010/main" val="517028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659919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4262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58984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1294264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792925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336892F5-F7A2-420A-8BF3-D2A2054912B1}" type="slidenum">
              <a:rPr lang="en-US" smtClean="0"/>
              <a:pPr>
                <a:defRPr/>
              </a:pPr>
              <a:t>‹#›</a:t>
            </a:fld>
            <a:endParaRPr lang="en-US"/>
          </a:p>
        </p:txBody>
      </p:sp>
    </p:spTree>
    <p:extLst>
      <p:ext uri="{BB962C8B-B14F-4D97-AF65-F5344CB8AC3E}">
        <p14:creationId xmlns:p14="http://schemas.microsoft.com/office/powerpoint/2010/main" val="3841547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AD7DE82F-4696-4FF6-8778-E37DABD114B0}" type="slidenum">
              <a:rPr lang="en-US" smtClean="0"/>
              <a:pPr>
                <a:defRPr/>
              </a:pPr>
              <a:t>‹#›</a:t>
            </a:fld>
            <a:endParaRPr lang="en-US"/>
          </a:p>
        </p:txBody>
      </p:sp>
    </p:spTree>
    <p:extLst>
      <p:ext uri="{BB962C8B-B14F-4D97-AF65-F5344CB8AC3E}">
        <p14:creationId xmlns:p14="http://schemas.microsoft.com/office/powerpoint/2010/main" val="2340862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UNCLASSIFIED/FOR OFFICIAL USE ONLY</a:t>
            </a:r>
          </a:p>
        </p:txBody>
      </p:sp>
      <p:sp>
        <p:nvSpPr>
          <p:cNvPr id="7" name="Slide Number Placeholder 6"/>
          <p:cNvSpPr>
            <a:spLocks noGrp="1"/>
          </p:cNvSpPr>
          <p:nvPr>
            <p:ph type="sldNum" sz="quarter" idx="12"/>
          </p:nvPr>
        </p:nvSpPr>
        <p:spPr/>
        <p:txBody>
          <a:bodyPr/>
          <a:lstStyle/>
          <a:p>
            <a:pPr>
              <a:defRPr/>
            </a:pPr>
            <a:fld id="{6549248D-5A39-4A77-9EE0-7D79E3983858}" type="slidenum">
              <a:rPr lang="en-US" smtClean="0"/>
              <a:pPr>
                <a:defRPr/>
              </a:pPr>
              <a:t>‹#›</a:t>
            </a:fld>
            <a:endParaRPr lang="en-US"/>
          </a:p>
        </p:txBody>
      </p:sp>
    </p:spTree>
    <p:extLst>
      <p:ext uri="{BB962C8B-B14F-4D97-AF65-F5344CB8AC3E}">
        <p14:creationId xmlns:p14="http://schemas.microsoft.com/office/powerpoint/2010/main" val="2858073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UNCLASSIFIED/FOR OFFICIAL USE ONLY</a:t>
            </a:r>
          </a:p>
        </p:txBody>
      </p:sp>
      <p:sp>
        <p:nvSpPr>
          <p:cNvPr id="9" name="Slide Number Placeholder 8"/>
          <p:cNvSpPr>
            <a:spLocks noGrp="1"/>
          </p:cNvSpPr>
          <p:nvPr>
            <p:ph type="sldNum" sz="quarter" idx="12"/>
          </p:nvPr>
        </p:nvSpPr>
        <p:spPr/>
        <p:txBody>
          <a:bodyPr/>
          <a:lstStyle/>
          <a:p>
            <a:pPr>
              <a:defRPr/>
            </a:pPr>
            <a:fld id="{AD4A5A80-6153-447E-9519-A7A575095711}" type="slidenum">
              <a:rPr lang="en-US" smtClean="0"/>
              <a:pPr>
                <a:defRPr/>
              </a:pPr>
              <a:t>‹#›</a:t>
            </a:fld>
            <a:endParaRPr lang="en-US"/>
          </a:p>
        </p:txBody>
      </p:sp>
    </p:spTree>
    <p:extLst>
      <p:ext uri="{BB962C8B-B14F-4D97-AF65-F5344CB8AC3E}">
        <p14:creationId xmlns:p14="http://schemas.microsoft.com/office/powerpoint/2010/main" val="1531043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UNCLASSIFIED/FOR OFFICIAL USE ONLY</a:t>
            </a:r>
          </a:p>
        </p:txBody>
      </p:sp>
      <p:sp>
        <p:nvSpPr>
          <p:cNvPr id="5" name="Slide Number Placeholder 4"/>
          <p:cNvSpPr>
            <a:spLocks noGrp="1"/>
          </p:cNvSpPr>
          <p:nvPr>
            <p:ph type="sldNum" sz="quarter" idx="12"/>
          </p:nvPr>
        </p:nvSpPr>
        <p:spPr/>
        <p:txBody>
          <a:bodyPr/>
          <a:lstStyle/>
          <a:p>
            <a:pPr>
              <a:defRPr/>
            </a:pPr>
            <a:fld id="{51D8D543-11D4-4534-8434-B77AFDE1EC8B}" type="slidenum">
              <a:rPr lang="en-US" smtClean="0"/>
              <a:pPr>
                <a:defRPr/>
              </a:pPr>
              <a:t>‹#›</a:t>
            </a:fld>
            <a:endParaRPr lang="en-US"/>
          </a:p>
        </p:txBody>
      </p:sp>
    </p:spTree>
    <p:extLst>
      <p:ext uri="{BB962C8B-B14F-4D97-AF65-F5344CB8AC3E}">
        <p14:creationId xmlns:p14="http://schemas.microsoft.com/office/powerpoint/2010/main" val="3948135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UNCLASSIFIED/FOR OFFICIAL USE ONLY</a:t>
            </a:r>
          </a:p>
        </p:txBody>
      </p:sp>
      <p:sp>
        <p:nvSpPr>
          <p:cNvPr id="4" name="Slide Number Placeholder 3"/>
          <p:cNvSpPr>
            <a:spLocks noGrp="1"/>
          </p:cNvSpPr>
          <p:nvPr>
            <p:ph type="sldNum" sz="quarter" idx="12"/>
          </p:nvPr>
        </p:nvSpPr>
        <p:spPr/>
        <p:txBody>
          <a:bodyPr/>
          <a:lstStyle/>
          <a:p>
            <a:pPr>
              <a:defRPr/>
            </a:pPr>
            <a:fld id="{DC2A7E19-1FF1-4347-89A2-6943D6569BAF}" type="slidenum">
              <a:rPr lang="en-US" smtClean="0"/>
              <a:pPr>
                <a:defRPr/>
              </a:pPr>
              <a:t>‹#›</a:t>
            </a:fld>
            <a:endParaRPr lang="en-US"/>
          </a:p>
        </p:txBody>
      </p:sp>
    </p:spTree>
    <p:extLst>
      <p:ext uri="{BB962C8B-B14F-4D97-AF65-F5344CB8AC3E}">
        <p14:creationId xmlns:p14="http://schemas.microsoft.com/office/powerpoint/2010/main" val="402343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UNCLASSIFIED/FOR OFFICIAL USE ONLY</a:t>
            </a:r>
          </a:p>
        </p:txBody>
      </p:sp>
      <p:sp>
        <p:nvSpPr>
          <p:cNvPr id="7" name="Slide Number Placeholder 6"/>
          <p:cNvSpPr>
            <a:spLocks noGrp="1"/>
          </p:cNvSpPr>
          <p:nvPr>
            <p:ph type="sldNum" sz="quarter" idx="12"/>
          </p:nvPr>
        </p:nvSpPr>
        <p:spPr/>
        <p:txBody>
          <a:bodyPr/>
          <a:lstStyle/>
          <a:p>
            <a:pPr>
              <a:defRPr/>
            </a:pPr>
            <a:fld id="{7F26EC25-F845-4F41-BC9F-2CF213F4D6D6}" type="slidenum">
              <a:rPr lang="en-US" smtClean="0"/>
              <a:pPr>
                <a:defRPr/>
              </a:pPr>
              <a:t>‹#›</a:t>
            </a:fld>
            <a:endParaRPr lang="en-US"/>
          </a:p>
        </p:txBody>
      </p:sp>
    </p:spTree>
    <p:extLst>
      <p:ext uri="{BB962C8B-B14F-4D97-AF65-F5344CB8AC3E}">
        <p14:creationId xmlns:p14="http://schemas.microsoft.com/office/powerpoint/2010/main" val="1828394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UNCLASSIFIED/FOR OFFICIAL USE ONLY</a:t>
            </a:r>
          </a:p>
        </p:txBody>
      </p:sp>
      <p:sp>
        <p:nvSpPr>
          <p:cNvPr id="7" name="Slide Number Placeholder 6"/>
          <p:cNvSpPr>
            <a:spLocks noGrp="1"/>
          </p:cNvSpPr>
          <p:nvPr>
            <p:ph type="sldNum" sz="quarter" idx="12"/>
          </p:nvPr>
        </p:nvSpPr>
        <p:spPr/>
        <p:txBody>
          <a:bodyPr/>
          <a:lstStyle/>
          <a:p>
            <a:pPr>
              <a:defRPr/>
            </a:pPr>
            <a:fld id="{ECED18E5-258F-43E9-96F3-31355A9A37A9}" type="slidenum">
              <a:rPr lang="en-US" smtClean="0"/>
              <a:pPr>
                <a:defRPr/>
              </a:pPr>
              <a:t>‹#›</a:t>
            </a:fld>
            <a:endParaRPr lang="en-US"/>
          </a:p>
        </p:txBody>
      </p:sp>
    </p:spTree>
    <p:extLst>
      <p:ext uri="{BB962C8B-B14F-4D97-AF65-F5344CB8AC3E}">
        <p14:creationId xmlns:p14="http://schemas.microsoft.com/office/powerpoint/2010/main" val="335892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26">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UNCLASSIFIED/FOR OFFICIAL USE ONLY</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a:p>
        </p:txBody>
      </p:sp>
    </p:spTree>
    <p:extLst>
      <p:ext uri="{BB962C8B-B14F-4D97-AF65-F5344CB8AC3E}">
        <p14:creationId xmlns:p14="http://schemas.microsoft.com/office/powerpoint/2010/main" val="242414794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37" r:id="rId14"/>
    <p:sldLayoutId id="2147483738" r:id="rId15"/>
    <p:sldLayoutId id="2147483739" r:id="rId16"/>
    <p:sldLayoutId id="2147483740" r:id="rId17"/>
    <p:sldLayoutId id="2147483741" r:id="rId18"/>
    <p:sldLayoutId id="2147483680" r:id="rId19"/>
    <p:sldLayoutId id="2147483681" r:id="rId20"/>
    <p:sldLayoutId id="2147483683" r:id="rId21"/>
    <p:sldLayoutId id="2147483687" r:id="rId22"/>
    <p:sldLayoutId id="2147483688" r:id="rId23"/>
    <p:sldLayoutId id="2147483722"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42.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hyperlink" Target="https://profiles.ihe.net/ITI/MHD/index.html" TargetMode="External"/><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github.com/IHE" TargetMode="External"/><Relationship Id="rId5" Type="http://schemas.openxmlformats.org/officeDocument/2006/relationships/hyperlink" Target="https://profiles.ihe.net/" TargetMode="External"/><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7.png"/><Relationship Id="rId5" Type="http://schemas.openxmlformats.org/officeDocument/2006/relationships/hyperlink" Target="https://wiki.ihe.net/index.php/Mobile_Cross-Enterprise_Document_Data_Element_Extraction" TargetMode="Externa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7.xml"/><Relationship Id="rId7" Type="http://schemas.openxmlformats.org/officeDocument/2006/relationships/image" Target="../media/image46.png"/><Relationship Id="rId12" Type="http://schemas.openxmlformats.org/officeDocument/2006/relationships/image" Target="../media/image7.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5.png"/><Relationship Id="rId11" Type="http://schemas.openxmlformats.org/officeDocument/2006/relationships/image" Target="../media/image49.svg"/><Relationship Id="rId5" Type="http://schemas.openxmlformats.org/officeDocument/2006/relationships/image" Target="../media/image41.png"/><Relationship Id="rId10" Type="http://schemas.openxmlformats.org/officeDocument/2006/relationships/image" Target="../media/image48.png"/><Relationship Id="rId4" Type="http://schemas.openxmlformats.org/officeDocument/2006/relationships/notesSlide" Target="../notesSlides/notesSlide19.xml"/><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hyperlink" Target="http://hl7.org/fhir/us/ccda/history.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iki.ihe.net/index.php/Open-Source" TargetMode="External"/><Relationship Id="rId2" Type="http://schemas.openxmlformats.org/officeDocument/2006/relationships/hyperlink" Target="https://wiki.ihe.net/index.php/Integration_Stateme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audio" Target="../media/media4.m4a"/><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microsoft.com/office/2007/relationships/media" Target="../media/media4.m4a"/><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40.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7.png"/><Relationship Id="rId2" Type="http://schemas.openxmlformats.org/officeDocument/2006/relationships/audio" Target="../media/media6.m4a"/><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microsoft.com/office/2007/relationships/media" Target="../media/media6.m4a"/><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1.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notesSlide" Target="../notesSlides/notesSlide5.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584791" y="2130426"/>
            <a:ext cx="10972800" cy="1470025"/>
          </a:xfrm>
        </p:spPr>
        <p:txBody>
          <a:bodyPr>
            <a:normAutofit fontScale="90000"/>
          </a:bodyPr>
          <a:lstStyle/>
          <a:p>
            <a:r>
              <a:rPr lang="en-US" dirty="0">
                <a:solidFill>
                  <a:srgbClr val="000000"/>
                </a:solidFill>
                <a:latin typeface="Arial" charset="0"/>
                <a:cs typeface="Arial" charset="0"/>
              </a:rPr>
              <a:t>IHE Document Sharing using the FHIR platform</a:t>
            </a:r>
            <a:br>
              <a:rPr lang="en-US" dirty="0">
                <a:solidFill>
                  <a:srgbClr val="000000"/>
                </a:solidFill>
                <a:latin typeface="Arial" charset="0"/>
                <a:cs typeface="Arial" charset="0"/>
              </a:rPr>
            </a:br>
            <a:r>
              <a:rPr lang="en-US" dirty="0">
                <a:solidFill>
                  <a:srgbClr val="000000"/>
                </a:solidFill>
                <a:latin typeface="Arial" charset="0"/>
                <a:cs typeface="Arial" charset="0"/>
              </a:rPr>
              <a:t>Mobile Health Document Sharing (MHDS)</a:t>
            </a:r>
            <a:endParaRPr lang="en-US"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fontScale="92500" lnSpcReduction="2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Planning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007186" y="93068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86583" y="878131"/>
            <a:ext cx="1931914" cy="82796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B3CE531D-CB34-45FF-9801-1F3464F3E5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xmlns:p14="http://schemas.microsoft.com/office/powerpoint/2010/main">
    <mc:Choice Requires="p14">
      <p:transition spd="slow" p14:dur="2000" advTm="20337"/>
    </mc:Choice>
    <mc:Fallback xmlns="">
      <p:transition spd="slow" advTm="20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DF70-EBEB-4A51-A00A-2EA9ED42AFEF}"/>
              </a:ext>
            </a:extLst>
          </p:cNvPr>
          <p:cNvSpPr>
            <a:spLocks noGrp="1"/>
          </p:cNvSpPr>
          <p:nvPr>
            <p:ph type="title"/>
          </p:nvPr>
        </p:nvSpPr>
        <p:spPr>
          <a:xfrm>
            <a:off x="215462" y="258872"/>
            <a:ext cx="3316014" cy="4786093"/>
          </a:xfrm>
        </p:spPr>
        <p:txBody>
          <a:bodyPr/>
          <a:lstStyle/>
          <a:p>
            <a:r>
              <a:rPr lang="en-US" dirty="0"/>
              <a:t>Document</a:t>
            </a:r>
            <a:br>
              <a:rPr lang="en-US" dirty="0"/>
            </a:br>
            <a:r>
              <a:rPr lang="en-US" dirty="0"/>
              <a:t>Metadata – enables discovery</a:t>
            </a:r>
          </a:p>
        </p:txBody>
      </p:sp>
      <p:pic>
        <p:nvPicPr>
          <p:cNvPr id="5"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29832" y="118464"/>
            <a:ext cx="8725837" cy="6657212"/>
          </a:xfrm>
        </p:spPr>
      </p:pic>
      <p:pic>
        <p:nvPicPr>
          <p:cNvPr id="3" name="Audio 2">
            <a:hlinkClick r:id="" action="ppaction://media"/>
            <a:extLst>
              <a:ext uri="{FF2B5EF4-FFF2-40B4-BE49-F238E27FC236}">
                <a16:creationId xmlns:a16="http://schemas.microsoft.com/office/drawing/2014/main" id="{9F2CFE4F-32E2-41CD-97E3-A92FC7FFEC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4517121"/>
      </p:ext>
    </p:extLst>
  </p:cSld>
  <p:clrMapOvr>
    <a:masterClrMapping/>
  </p:clrMapOvr>
  <mc:AlternateContent xmlns:mc="http://schemas.openxmlformats.org/markup-compatibility/2006" xmlns:p14="http://schemas.microsoft.com/office/powerpoint/2010/main">
    <mc:Choice Requires="p14">
      <p:transition spd="slow" p14:dur="2000" advTm="85403"/>
    </mc:Choice>
    <mc:Fallback xmlns="">
      <p:transition spd="slow" advTm="8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p:txBody>
          <a:bodyPr/>
          <a:lstStyle/>
          <a:p>
            <a:r>
              <a:rPr lang="en-US" dirty="0"/>
              <a:t>Various Formats and Encodings</a:t>
            </a:r>
          </a:p>
        </p:txBody>
      </p:sp>
      <p:sp>
        <p:nvSpPr>
          <p:cNvPr id="3" name="Content Placeholder 2">
            <a:extLst>
              <a:ext uri="{FF2B5EF4-FFF2-40B4-BE49-F238E27FC236}">
                <a16:creationId xmlns:a16="http://schemas.microsoft.com/office/drawing/2014/main" id="{47237E7A-A364-44BE-BFF0-6226151CB30C}"/>
              </a:ext>
            </a:extLst>
          </p:cNvPr>
          <p:cNvSpPr>
            <a:spLocks noGrp="1"/>
          </p:cNvSpPr>
          <p:nvPr>
            <p:ph idx="1"/>
          </p:nvPr>
        </p:nvSpPr>
        <p:spPr>
          <a:xfrm>
            <a:off x="609599" y="1589691"/>
            <a:ext cx="5780629" cy="4525963"/>
          </a:xfrm>
        </p:spPr>
        <p:txBody>
          <a:bodyPr>
            <a:normAutofit fontScale="92500" lnSpcReduction="10000"/>
          </a:bodyPr>
          <a:lstStyle/>
          <a:p>
            <a:r>
              <a:rPr lang="en-US" dirty="0"/>
              <a:t>XDS/XCA/MHDS are content agnostic</a:t>
            </a:r>
          </a:p>
          <a:p>
            <a:r>
              <a:rPr lang="en-US" dirty="0"/>
              <a:t>Metadata enable discovery</a:t>
            </a:r>
          </a:p>
          <a:p>
            <a:r>
              <a:rPr lang="en-US" dirty="0"/>
              <a:t>CDA, C-CDA, C32, </a:t>
            </a:r>
            <a:r>
              <a:rPr lang="en-US" dirty="0" err="1"/>
              <a:t>etc</a:t>
            </a:r>
            <a:endParaRPr lang="en-US" dirty="0"/>
          </a:p>
          <a:p>
            <a:r>
              <a:rPr lang="en-US" dirty="0"/>
              <a:t>FHIR Documents</a:t>
            </a:r>
          </a:p>
          <a:p>
            <a:r>
              <a:rPr lang="en-US" dirty="0"/>
              <a:t>DICOM Documents</a:t>
            </a:r>
          </a:p>
          <a:p>
            <a:r>
              <a:rPr lang="en-US" dirty="0"/>
              <a:t>PDF/Text</a:t>
            </a:r>
          </a:p>
          <a:p>
            <a:r>
              <a:rPr lang="en-US" dirty="0"/>
              <a:t>Graphics (JPEG, MPEG, TIFF…)</a:t>
            </a:r>
          </a:p>
          <a:p>
            <a:r>
              <a:rPr lang="en-US" dirty="0"/>
              <a:t>Special (On-Demand, Delayed)</a:t>
            </a:r>
          </a:p>
        </p:txBody>
      </p:sp>
      <p:grpSp>
        <p:nvGrpSpPr>
          <p:cNvPr id="4" name="Group 3">
            <a:extLst>
              <a:ext uri="{FF2B5EF4-FFF2-40B4-BE49-F238E27FC236}">
                <a16:creationId xmlns:a16="http://schemas.microsoft.com/office/drawing/2014/main" id="{5DA52B70-8C73-4611-A190-91859AFCE87B}"/>
              </a:ext>
            </a:extLst>
          </p:cNvPr>
          <p:cNvGrpSpPr/>
          <p:nvPr/>
        </p:nvGrpSpPr>
        <p:grpSpPr>
          <a:xfrm>
            <a:off x="5768659" y="2324722"/>
            <a:ext cx="5574754" cy="3449050"/>
            <a:chOff x="1969169" y="1331495"/>
            <a:chExt cx="5574754" cy="3449050"/>
          </a:xfrm>
        </p:grpSpPr>
        <p:sp>
          <p:nvSpPr>
            <p:cNvPr id="5" name="Cylinder 4">
              <a:extLst>
                <a:ext uri="{FF2B5EF4-FFF2-40B4-BE49-F238E27FC236}">
                  <a16:creationId xmlns:a16="http://schemas.microsoft.com/office/drawing/2014/main" id="{5613FF2C-B867-49B5-B615-099FC902CF05}"/>
                </a:ext>
              </a:extLst>
            </p:cNvPr>
            <p:cNvSpPr/>
            <p:nvPr/>
          </p:nvSpPr>
          <p:spPr>
            <a:xfrm>
              <a:off x="2318084" y="1331495"/>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1969169" y="299185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CCDA</a:t>
              </a:r>
            </a:p>
            <a:p>
              <a:pPr algn="ctr"/>
              <a:r>
                <a:rPr lang="en-US" dirty="0"/>
                <a:t>2.1</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3045995" y="3705724"/>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CCDA</a:t>
              </a:r>
            </a:p>
            <a:p>
              <a:pPr algn="ctr"/>
              <a:r>
                <a:rPr lang="en-US" dirty="0"/>
                <a:t>1.1</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4253225"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C32</a:t>
              </a:r>
            </a:p>
            <a:p>
              <a:pPr algn="ctr"/>
              <a:endParaRPr lang="en-US" dirty="0"/>
            </a:p>
          </p:txBody>
        </p:sp>
        <p:sp>
          <p:nvSpPr>
            <p:cNvPr id="9" name="Flowchart: Document 8">
              <a:extLst>
                <a:ext uri="{FF2B5EF4-FFF2-40B4-BE49-F238E27FC236}">
                  <a16:creationId xmlns:a16="http://schemas.microsoft.com/office/drawing/2014/main" id="{CF16B176-BAA4-4363-81E1-345A2B0FBA28}"/>
                </a:ext>
              </a:extLst>
            </p:cNvPr>
            <p:cNvSpPr/>
            <p:nvPr/>
          </p:nvSpPr>
          <p:spPr>
            <a:xfrm>
              <a:off x="5402180" y="3705723"/>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PDF</a:t>
              </a:r>
            </a:p>
            <a:p>
              <a:pPr algn="ctr"/>
              <a:endParaRPr lang="en-US" dirty="0"/>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2426369" y="2085474"/>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2883569" y="3168314"/>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3013972" y="3168311"/>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2883569" y="3168314"/>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6629523"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FHIR</a:t>
              </a:r>
            </a:p>
            <a:p>
              <a:pPr algn="ctr"/>
              <a:endParaRPr lang="en-US" dirty="0"/>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2883569" y="3152277"/>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Audio 15">
            <a:hlinkClick r:id="" action="ppaction://media"/>
            <a:extLst>
              <a:ext uri="{FF2B5EF4-FFF2-40B4-BE49-F238E27FC236}">
                <a16:creationId xmlns:a16="http://schemas.microsoft.com/office/drawing/2014/main" id="{079F89B3-42D9-43DF-946B-D7EE8773C8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00790093"/>
      </p:ext>
    </p:extLst>
  </p:cSld>
  <p:clrMapOvr>
    <a:masterClrMapping/>
  </p:clrMapOvr>
  <mc:AlternateContent xmlns:mc="http://schemas.openxmlformats.org/markup-compatibility/2006" xmlns:p14="http://schemas.microsoft.com/office/powerpoint/2010/main">
    <mc:Choice Requires="p14">
      <p:transition spd="slow" p14:dur="2000" advTm="130913"/>
    </mc:Choice>
    <mc:Fallback xmlns="">
      <p:transition spd="slow" advTm="130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146CAC-0783-42EF-9C9D-1C686830D718}"/>
              </a:ext>
            </a:extLst>
          </p:cNvPr>
          <p:cNvSpPr>
            <a:spLocks noGrp="1"/>
          </p:cNvSpPr>
          <p:nvPr>
            <p:ph type="title"/>
          </p:nvPr>
        </p:nvSpPr>
        <p:spPr/>
        <p:txBody>
          <a:bodyPr/>
          <a:lstStyle/>
          <a:p>
            <a:r>
              <a:rPr lang="en-US" dirty="0"/>
              <a:t>FHIR access to Document Sharing</a:t>
            </a:r>
          </a:p>
        </p:txBody>
      </p:sp>
      <p:sp>
        <p:nvSpPr>
          <p:cNvPr id="5" name="Text Placeholder 4">
            <a:extLst>
              <a:ext uri="{FF2B5EF4-FFF2-40B4-BE49-F238E27FC236}">
                <a16:creationId xmlns:a16="http://schemas.microsoft.com/office/drawing/2014/main" id="{537D556B-8519-4594-BC9F-C0636E88B213}"/>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B5C02389-F898-4AB7-8E9D-ACFC3E40FB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1481839"/>
      </p:ext>
    </p:extLst>
  </p:cSld>
  <p:clrMapOvr>
    <a:masterClrMapping/>
  </p:clrMapOvr>
  <mc:AlternateContent xmlns:mc="http://schemas.openxmlformats.org/markup-compatibility/2006" xmlns:p14="http://schemas.microsoft.com/office/powerpoint/2010/main">
    <mc:Choice Requires="p14">
      <p:transition spd="slow" p14:dur="2000" advTm="23031"/>
    </mc:Choice>
    <mc:Fallback xmlns="">
      <p:transition spd="slow" advTm="23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3E47-9A64-47A9-9BF5-3B75E6E12444}"/>
              </a:ext>
            </a:extLst>
          </p:cNvPr>
          <p:cNvSpPr>
            <a:spLocks noGrp="1"/>
          </p:cNvSpPr>
          <p:nvPr>
            <p:ph type="title"/>
          </p:nvPr>
        </p:nvSpPr>
        <p:spPr/>
        <p:txBody>
          <a:bodyPr/>
          <a:lstStyle/>
          <a:p>
            <a:r>
              <a:rPr lang="en-US" dirty="0"/>
              <a:t>Mobile access to Health Documents (MHD)</a:t>
            </a:r>
          </a:p>
        </p:txBody>
      </p:sp>
      <p:sp>
        <p:nvSpPr>
          <p:cNvPr id="3" name="Content Placeholder 2">
            <a:extLst>
              <a:ext uri="{FF2B5EF4-FFF2-40B4-BE49-F238E27FC236}">
                <a16:creationId xmlns:a16="http://schemas.microsoft.com/office/drawing/2014/main" id="{45148E0B-B2BB-44D6-8619-918C2D1F3FED}"/>
              </a:ext>
            </a:extLst>
          </p:cNvPr>
          <p:cNvSpPr>
            <a:spLocks noGrp="1"/>
          </p:cNvSpPr>
          <p:nvPr>
            <p:ph idx="1"/>
          </p:nvPr>
        </p:nvSpPr>
        <p:spPr/>
        <p:txBody>
          <a:bodyPr>
            <a:normAutofit/>
          </a:bodyPr>
          <a:lstStyle/>
          <a:p>
            <a:pPr marL="0" indent="0">
              <a:buNone/>
            </a:pPr>
            <a:r>
              <a:rPr lang="en-US" sz="2400" dirty="0"/>
              <a:t>Provide FHIR based methods of publishing and accessing Document Sharing</a:t>
            </a:r>
          </a:p>
          <a:p>
            <a:r>
              <a:rPr lang="en-US" sz="2400" dirty="0"/>
              <a:t>Enable publication of Documents by Apps</a:t>
            </a:r>
          </a:p>
          <a:p>
            <a:r>
              <a:rPr lang="en-US" sz="2400" dirty="0"/>
              <a:t>Enable Discovery of available documents by Apps</a:t>
            </a:r>
          </a:p>
          <a:p>
            <a:r>
              <a:rPr lang="en-US" sz="2400" dirty="0"/>
              <a:t>Retrieval of the Document content</a:t>
            </a:r>
          </a:p>
          <a:p>
            <a:r>
              <a:rPr lang="en-US" sz="2400" dirty="0"/>
              <a:t>Alternatives for XDS on FHIR</a:t>
            </a:r>
          </a:p>
          <a:p>
            <a:r>
              <a:rPr lang="en-US" sz="2400" dirty="0"/>
              <a:t>Alternatives for minimal metadata</a:t>
            </a:r>
          </a:p>
          <a:p>
            <a:r>
              <a:rPr lang="en-US" sz="2400" dirty="0"/>
              <a:t>Alternatives for push vs pull</a:t>
            </a:r>
          </a:p>
          <a:p>
            <a:endParaRPr lang="en-US" sz="2400" dirty="0"/>
          </a:p>
          <a:p>
            <a:r>
              <a:rPr lang="en-US" sz="2400" dirty="0"/>
              <a:t>Details </a:t>
            </a:r>
            <a:r>
              <a:rPr lang="en-US" sz="2400" dirty="0">
                <a:hlinkClick r:id="rId5"/>
              </a:rPr>
              <a:t>https://profiles.ihe.net/ITI/MHD/index.html</a:t>
            </a:r>
            <a:r>
              <a:rPr lang="en-US" sz="2400" dirty="0"/>
              <a:t> </a:t>
            </a:r>
          </a:p>
          <a:p>
            <a:r>
              <a:rPr lang="en-US" sz="2400" dirty="0"/>
              <a:t>Superset alignment with US Core – DocumentReference</a:t>
            </a:r>
          </a:p>
        </p:txBody>
      </p:sp>
      <p:pic>
        <p:nvPicPr>
          <p:cNvPr id="4" name="Audio 3">
            <a:hlinkClick r:id="" action="ppaction://media"/>
            <a:extLst>
              <a:ext uri="{FF2B5EF4-FFF2-40B4-BE49-F238E27FC236}">
                <a16:creationId xmlns:a16="http://schemas.microsoft.com/office/drawing/2014/main" id="{B22D871B-B8F1-44FE-BCB9-94E79D906C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3118872"/>
      </p:ext>
    </p:extLst>
  </p:cSld>
  <p:clrMapOvr>
    <a:masterClrMapping/>
  </p:clrMapOvr>
  <mc:AlternateContent xmlns:mc="http://schemas.openxmlformats.org/markup-compatibility/2006" xmlns:p14="http://schemas.microsoft.com/office/powerpoint/2010/main">
    <mc:Choice Requires="p14">
      <p:transition spd="slow" p14:dur="2000" advTm="136829"/>
    </mc:Choice>
    <mc:Fallback xmlns="">
      <p:transition spd="slow" advTm="13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rot="16200000">
            <a:off x="7245536" y="3391021"/>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4" name="Oval 23"/>
          <p:cNvSpPr/>
          <p:nvPr/>
        </p:nvSpPr>
        <p:spPr>
          <a:xfrm rot="16200000">
            <a:off x="924628" y="3914896"/>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7406876" y="2725740"/>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XDS Document Consumer</a:t>
            </a:r>
            <a:endParaRPr lang="en-GB">
              <a:solidFill>
                <a:srgbClr val="000000"/>
              </a:solidFill>
              <a:latin typeface="Arial" pitchFamily="34" charset="0"/>
              <a:cs typeface="Arial" pitchFamily="34" charset="0"/>
            </a:endParaRPr>
          </a:p>
        </p:txBody>
      </p:sp>
      <p:sp>
        <p:nvSpPr>
          <p:cNvPr id="27" name="Rectangle 36"/>
          <p:cNvSpPr>
            <a:spLocks noChangeArrowheads="1"/>
          </p:cNvSpPr>
          <p:nvPr/>
        </p:nvSpPr>
        <p:spPr bwMode="auto">
          <a:xfrm>
            <a:off x="4972050" y="1693866"/>
            <a:ext cx="1371600" cy="762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CC99FF"/>
                </a:solidFill>
              </a14:hiddenFill>
            </a:ext>
          </a:extLst>
        </p:spPr>
        <p:txBody>
          <a:bodyPr vert="horz" wrap="square" lIns="91440" tIns="45720" rIns="91440" bIns="45720" numCol="1" anchor="t" anchorCtr="0" compatLnSpc="1">
            <a:prstTxWarp prst="textNoShape">
              <a:avLst/>
            </a:prstTxWarp>
          </a:bodyPr>
          <a:lstStyle/>
          <a:p>
            <a:pPr algn="ctr"/>
            <a:r>
              <a:rPr lang="en-US" sz="1400" b="1" dirty="0">
                <a:solidFill>
                  <a:srgbClr val="000000"/>
                </a:solidFill>
                <a:latin typeface="Arial" pitchFamily="34" charset="0"/>
                <a:cs typeface="Arial" pitchFamily="34" charset="0"/>
              </a:rPr>
              <a:t>Patient Identity Source</a:t>
            </a:r>
          </a:p>
        </p:txBody>
      </p:sp>
      <p:sp>
        <p:nvSpPr>
          <p:cNvPr id="30" name="Rectangle 33"/>
          <p:cNvSpPr>
            <a:spLocks noChangeArrowheads="1"/>
          </p:cNvSpPr>
          <p:nvPr/>
        </p:nvSpPr>
        <p:spPr bwMode="auto">
          <a:xfrm>
            <a:off x="4918869" y="2849565"/>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4914900" y="3824290"/>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grpSp>
        <p:nvGrpSpPr>
          <p:cNvPr id="34" name="Group 27"/>
          <p:cNvGrpSpPr>
            <a:grpSpLocks/>
          </p:cNvGrpSpPr>
          <p:nvPr/>
        </p:nvGrpSpPr>
        <p:grpSpPr bwMode="auto">
          <a:xfrm>
            <a:off x="2181226" y="3719515"/>
            <a:ext cx="2181225" cy="781050"/>
            <a:chOff x="5370" y="9825"/>
            <a:chExt cx="3435" cy="1230"/>
          </a:xfrm>
        </p:grpSpPr>
        <p:sp>
          <p:nvSpPr>
            <p:cNvPr id="35" name="Rectangle 29"/>
            <p:cNvSpPr>
              <a:spLocks noChangeArrowheads="1"/>
            </p:cNvSpPr>
            <p:nvPr/>
          </p:nvSpPr>
          <p:spPr bwMode="auto">
            <a:xfrm>
              <a:off x="7095" y="9825"/>
              <a:ext cx="1710"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Source</a:t>
              </a:r>
              <a:endParaRPr lang="en-GB" dirty="0">
                <a:solidFill>
                  <a:srgbClr val="000000"/>
                </a:solidFill>
                <a:latin typeface="Arial" pitchFamily="34" charset="0"/>
                <a:cs typeface="Arial" pitchFamily="34" charset="0"/>
              </a:endParaRPr>
            </a:p>
          </p:txBody>
        </p:sp>
        <p:sp>
          <p:nvSpPr>
            <p:cNvPr id="36" name="Rectangle 28"/>
            <p:cNvSpPr>
              <a:spLocks noChangeArrowheads="1"/>
            </p:cNvSpPr>
            <p:nvPr/>
          </p:nvSpPr>
          <p:spPr bwMode="auto">
            <a:xfrm>
              <a:off x="5370" y="9825"/>
              <a:ext cx="1725"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Recipient</a:t>
              </a:r>
              <a:endParaRPr lang="en-GB">
                <a:solidFill>
                  <a:srgbClr val="000000"/>
                </a:solidFill>
                <a:latin typeface="Arial" pitchFamily="34" charset="0"/>
                <a:cs typeface="Arial" pitchFamily="34" charset="0"/>
              </a:endParaRPr>
            </a:p>
          </p:txBody>
        </p:sp>
      </p:grpSp>
      <p:sp>
        <p:nvSpPr>
          <p:cNvPr id="37" name="Rectangle 26"/>
          <p:cNvSpPr>
            <a:spLocks noChangeArrowheads="1"/>
          </p:cNvSpPr>
          <p:nvPr/>
        </p:nvSpPr>
        <p:spPr bwMode="auto">
          <a:xfrm>
            <a:off x="8511777" y="2725740"/>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9" name="Rectangle 50"/>
          <p:cNvSpPr>
            <a:spLocks noChangeArrowheads="1"/>
          </p:cNvSpPr>
          <p:nvPr/>
        </p:nvSpPr>
        <p:spPr bwMode="auto">
          <a:xfrm>
            <a:off x="1524001" y="15091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5657056" y="3421066"/>
            <a:ext cx="794" cy="403225"/>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31" idx="3"/>
            <a:endCxn id="22" idx="2"/>
          </p:cNvCxnSpPr>
          <p:nvPr/>
        </p:nvCxnSpPr>
        <p:spPr>
          <a:xfrm flipV="1">
            <a:off x="6400800" y="3544890"/>
            <a:ext cx="1558526" cy="565150"/>
          </a:xfrm>
          <a:prstGeom prst="bentConnector2">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1" idx="1"/>
            <a:endCxn id="35" idx="3"/>
          </p:cNvCxnSpPr>
          <p:nvPr/>
        </p:nvCxnSpPr>
        <p:spPr>
          <a:xfrm flipH="1">
            <a:off x="4362450" y="4110040"/>
            <a:ext cx="552450"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a:endCxn id="22" idx="1"/>
          </p:cNvCxnSpPr>
          <p:nvPr/>
        </p:nvCxnSpPr>
        <p:spPr>
          <a:xfrm>
            <a:off x="6395244" y="3135315"/>
            <a:ext cx="1011633"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0" idx="0"/>
            <a:endCxn id="27" idx="2"/>
          </p:cNvCxnSpPr>
          <p:nvPr/>
        </p:nvCxnSpPr>
        <p:spPr>
          <a:xfrm flipV="1">
            <a:off x="5657056" y="2455867"/>
            <a:ext cx="794" cy="39369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3" idx="0"/>
            <a:endCxn id="36" idx="2"/>
          </p:cNvCxnSpPr>
          <p:nvPr/>
        </p:nvCxnSpPr>
        <p:spPr>
          <a:xfrm flipV="1">
            <a:off x="2728913" y="4500565"/>
            <a:ext cx="0" cy="6667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68"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3276601" y="502920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7349726" y="502444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2"/>
          <p:cNvSpPr>
            <a:spLocks noChangeArrowheads="1"/>
          </p:cNvSpPr>
          <p:nvPr/>
        </p:nvSpPr>
        <p:spPr bwMode="auto">
          <a:xfrm>
            <a:off x="2181225" y="5167314"/>
            <a:ext cx="1095376"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Source</a:t>
            </a:r>
            <a:endParaRPr lang="en-GB" dirty="0">
              <a:solidFill>
                <a:srgbClr val="000000"/>
              </a:solidFill>
              <a:latin typeface="Arial" pitchFamily="34" charset="0"/>
              <a:cs typeface="Arial" pitchFamily="34" charset="0"/>
            </a:endParaRPr>
          </a:p>
        </p:txBody>
      </p:sp>
      <p:cxnSp>
        <p:nvCxnSpPr>
          <p:cNvPr id="79" name="Straight Arrow Connector 78"/>
          <p:cNvCxnSpPr>
            <a:stCxn id="37" idx="2"/>
            <a:endCxn id="80" idx="0"/>
          </p:cNvCxnSpPr>
          <p:nvPr/>
        </p:nvCxnSpPr>
        <p:spPr>
          <a:xfrm>
            <a:off x="9068989" y="3544890"/>
            <a:ext cx="0" cy="1592262"/>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511777" y="5137153"/>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
        <p:nvSpPr>
          <p:cNvPr id="2" name="Title 1">
            <a:extLst>
              <a:ext uri="{FF2B5EF4-FFF2-40B4-BE49-F238E27FC236}">
                <a16:creationId xmlns:a16="http://schemas.microsoft.com/office/drawing/2014/main" id="{6F773B6F-90E9-41F7-9C7B-80FD254FFECE}"/>
              </a:ext>
            </a:extLst>
          </p:cNvPr>
          <p:cNvSpPr>
            <a:spLocks noGrp="1"/>
          </p:cNvSpPr>
          <p:nvPr>
            <p:ph type="title"/>
          </p:nvPr>
        </p:nvSpPr>
        <p:spPr/>
        <p:txBody>
          <a:bodyPr/>
          <a:lstStyle/>
          <a:p>
            <a:r>
              <a:rPr lang="en-US" dirty="0"/>
              <a:t>MHD as API to XDS</a:t>
            </a:r>
          </a:p>
        </p:txBody>
      </p:sp>
      <p:pic>
        <p:nvPicPr>
          <p:cNvPr id="3" name="Audio 2">
            <a:hlinkClick r:id="" action="ppaction://media"/>
            <a:extLst>
              <a:ext uri="{FF2B5EF4-FFF2-40B4-BE49-F238E27FC236}">
                <a16:creationId xmlns:a16="http://schemas.microsoft.com/office/drawing/2014/main" id="{D2631A41-1226-45C0-BBC5-2054168928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86039098"/>
      </p:ext>
    </p:extLst>
  </p:cSld>
  <p:clrMapOvr>
    <a:masterClrMapping/>
  </p:clrMapOvr>
  <mc:AlternateContent xmlns:mc="http://schemas.openxmlformats.org/markup-compatibility/2006" xmlns:p14="http://schemas.microsoft.com/office/powerpoint/2010/main">
    <mc:Choice Requires="p14">
      <p:transition spd="slow" p14:dur="2000" advTm="99428"/>
    </mc:Choice>
    <mc:Fallback xmlns="">
      <p:transition spd="slow" advTm="99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rot="16200000">
            <a:off x="6697106" y="2592813"/>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6902379" y="2214286"/>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Initiating Gateway</a:t>
            </a:r>
            <a:endParaRPr lang="en-GB" dirty="0">
              <a:solidFill>
                <a:srgbClr val="000000"/>
              </a:solidFill>
              <a:latin typeface="Arial" pitchFamily="34" charset="0"/>
              <a:cs typeface="Arial" pitchFamily="34" charset="0"/>
            </a:endParaRPr>
          </a:p>
        </p:txBody>
      </p:sp>
      <p:sp>
        <p:nvSpPr>
          <p:cNvPr id="30" name="Rectangle 33"/>
          <p:cNvSpPr>
            <a:spLocks noChangeArrowheads="1"/>
          </p:cNvSpPr>
          <p:nvPr/>
        </p:nvSpPr>
        <p:spPr bwMode="auto">
          <a:xfrm>
            <a:off x="2614941" y="2338111"/>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2610972" y="3242988"/>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sp>
        <p:nvSpPr>
          <p:cNvPr id="37" name="Rectangle 26"/>
          <p:cNvSpPr>
            <a:spLocks noChangeArrowheads="1"/>
          </p:cNvSpPr>
          <p:nvPr/>
        </p:nvSpPr>
        <p:spPr bwMode="auto">
          <a:xfrm>
            <a:off x="8007280" y="2214286"/>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9" name="Rectangle 50"/>
          <p:cNvSpPr>
            <a:spLocks noChangeArrowheads="1"/>
          </p:cNvSpPr>
          <p:nvPr/>
        </p:nvSpPr>
        <p:spPr bwMode="auto">
          <a:xfrm>
            <a:off x="1524001"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3353128" y="2909612"/>
            <a:ext cx="794" cy="333377"/>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8" idx="3"/>
            <a:endCxn id="22" idx="1"/>
          </p:cNvCxnSpPr>
          <p:nvPr/>
        </p:nvCxnSpPr>
        <p:spPr>
          <a:xfrm>
            <a:off x="6041365" y="2607983"/>
            <a:ext cx="861015"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69"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6845228" y="3689073"/>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 name="Straight Arrow Connector 78"/>
          <p:cNvCxnSpPr>
            <a:stCxn id="37" idx="2"/>
            <a:endCxn id="80" idx="0"/>
          </p:cNvCxnSpPr>
          <p:nvPr/>
        </p:nvCxnSpPr>
        <p:spPr>
          <a:xfrm flipH="1">
            <a:off x="8564492" y="3033437"/>
            <a:ext cx="1" cy="76834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007279" y="3801786"/>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
        <p:nvSpPr>
          <p:cNvPr id="28" name="Rectangle 41"/>
          <p:cNvSpPr>
            <a:spLocks noChangeArrowheads="1"/>
          </p:cNvSpPr>
          <p:nvPr/>
        </p:nvSpPr>
        <p:spPr bwMode="auto">
          <a:xfrm>
            <a:off x="4829504" y="2198408"/>
            <a:ext cx="1211861"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Responding Gateway</a:t>
            </a:r>
            <a:endParaRPr lang="en-GB" dirty="0">
              <a:solidFill>
                <a:srgbClr val="000000"/>
              </a:solidFill>
              <a:latin typeface="Arial" pitchFamily="34" charset="0"/>
              <a:cs typeface="Arial" pitchFamily="34" charset="0"/>
            </a:endParaRPr>
          </a:p>
        </p:txBody>
      </p:sp>
      <p:cxnSp>
        <p:nvCxnSpPr>
          <p:cNvPr id="40" name="Straight Arrow Connector 39"/>
          <p:cNvCxnSpPr>
            <a:stCxn id="30" idx="3"/>
            <a:endCxn id="28" idx="1"/>
          </p:cNvCxnSpPr>
          <p:nvPr/>
        </p:nvCxnSpPr>
        <p:spPr>
          <a:xfrm flipV="1">
            <a:off x="4091315" y="2607983"/>
            <a:ext cx="738188"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Curved Connector 43"/>
          <p:cNvCxnSpPr>
            <a:stCxn id="31" idx="3"/>
            <a:endCxn id="28" idx="1"/>
          </p:cNvCxnSpPr>
          <p:nvPr/>
        </p:nvCxnSpPr>
        <p:spPr>
          <a:xfrm flipV="1">
            <a:off x="4096873" y="2607984"/>
            <a:ext cx="732631" cy="920755"/>
          </a:xfrm>
          <a:prstGeom prst="bentConnector3">
            <a:avLst>
              <a:gd name="adj1" fmla="val 50000"/>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23A6887-398A-4CFA-9840-CCE962E82344}"/>
              </a:ext>
            </a:extLst>
          </p:cNvPr>
          <p:cNvSpPr>
            <a:spLocks noGrp="1"/>
          </p:cNvSpPr>
          <p:nvPr>
            <p:ph type="title"/>
          </p:nvPr>
        </p:nvSpPr>
        <p:spPr/>
        <p:txBody>
          <a:bodyPr/>
          <a:lstStyle/>
          <a:p>
            <a:r>
              <a:rPr lang="en-US" dirty="0"/>
              <a:t>MHD as API to XCA</a:t>
            </a:r>
          </a:p>
        </p:txBody>
      </p:sp>
      <p:pic>
        <p:nvPicPr>
          <p:cNvPr id="3" name="Audio 2">
            <a:hlinkClick r:id="" action="ppaction://media"/>
            <a:extLst>
              <a:ext uri="{FF2B5EF4-FFF2-40B4-BE49-F238E27FC236}">
                <a16:creationId xmlns:a16="http://schemas.microsoft.com/office/drawing/2014/main" id="{6EB82916-CE0F-48E4-B2F1-7B1E00230E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98487031"/>
      </p:ext>
    </p:extLst>
  </p:cSld>
  <p:clrMapOvr>
    <a:masterClrMapping/>
  </p:clrMapOvr>
  <mc:AlternateContent xmlns:mc="http://schemas.openxmlformats.org/markup-compatibility/2006" xmlns:p14="http://schemas.microsoft.com/office/powerpoint/2010/main">
    <mc:Choice Requires="p14">
      <p:transition spd="slow" p14:dur="2000" advTm="27950"/>
    </mc:Choice>
    <mc:Fallback xmlns="">
      <p:transition spd="slow" advTm="27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7CB7-33CF-4AA6-B3DD-C912DA725148}"/>
              </a:ext>
            </a:extLst>
          </p:cNvPr>
          <p:cNvSpPr>
            <a:spLocks noGrp="1"/>
          </p:cNvSpPr>
          <p:nvPr>
            <p:ph type="title"/>
          </p:nvPr>
        </p:nvSpPr>
        <p:spPr/>
        <p:txBody>
          <a:bodyPr/>
          <a:lstStyle/>
          <a:p>
            <a:r>
              <a:rPr lang="en-US" dirty="0"/>
              <a:t>FHIR Support Profiles	</a:t>
            </a:r>
          </a:p>
        </p:txBody>
      </p:sp>
      <p:sp>
        <p:nvSpPr>
          <p:cNvPr id="3" name="Content Placeholder 2">
            <a:extLst>
              <a:ext uri="{FF2B5EF4-FFF2-40B4-BE49-F238E27FC236}">
                <a16:creationId xmlns:a16="http://schemas.microsoft.com/office/drawing/2014/main" id="{E9615E30-FF9A-42F3-B438-AB162B0B4357}"/>
              </a:ext>
            </a:extLst>
          </p:cNvPr>
          <p:cNvSpPr>
            <a:spLocks noGrp="1"/>
          </p:cNvSpPr>
          <p:nvPr>
            <p:ph idx="1"/>
          </p:nvPr>
        </p:nvSpPr>
        <p:spPr/>
        <p:txBody>
          <a:bodyPr>
            <a:normAutofit fontScale="62500" lnSpcReduction="20000"/>
          </a:bodyPr>
          <a:lstStyle/>
          <a:p>
            <a:r>
              <a:rPr lang="en-US" dirty="0"/>
              <a:t>PDQm, PIXm – Patient lookup</a:t>
            </a:r>
          </a:p>
          <a:p>
            <a:pPr lvl="1"/>
            <a:r>
              <a:rPr lang="en-US" dirty="0"/>
              <a:t>Proxy to PDQ, PIX, or XCPD</a:t>
            </a:r>
          </a:p>
          <a:p>
            <a:r>
              <a:rPr lang="en-US" dirty="0"/>
              <a:t>PMIR – community managed master patient identity</a:t>
            </a:r>
          </a:p>
          <a:p>
            <a:r>
              <a:rPr lang="en-US" dirty="0"/>
              <a:t>mCSD – Directory of Provider, Organization, and Health Services</a:t>
            </a:r>
          </a:p>
          <a:p>
            <a:pPr lvl="1"/>
            <a:r>
              <a:rPr lang="en-US" dirty="0"/>
              <a:t>Proxy to HPD, CSD, PWP, or a </a:t>
            </a:r>
            <a:r>
              <a:rPr lang="en-US" dirty="0" err="1"/>
              <a:t>uddi</a:t>
            </a:r>
            <a:r>
              <a:rPr lang="en-US" dirty="0"/>
              <a:t> based management</a:t>
            </a:r>
          </a:p>
          <a:p>
            <a:r>
              <a:rPr lang="en-US" dirty="0"/>
              <a:t>SVCM – community managed codes, value sets, and concept maps</a:t>
            </a:r>
          </a:p>
          <a:p>
            <a:r>
              <a:rPr lang="en-US" dirty="0"/>
              <a:t>NPFS – community sharing of files that are not patient specific </a:t>
            </a:r>
          </a:p>
          <a:p>
            <a:pPr lvl="1"/>
            <a:r>
              <a:rPr lang="en-US" dirty="0"/>
              <a:t>stylesheets, forms, logos, policies</a:t>
            </a:r>
          </a:p>
          <a:p>
            <a:r>
              <a:rPr lang="en-US" dirty="0"/>
              <a:t>IUA – an </a:t>
            </a:r>
            <a:r>
              <a:rPr lang="en-US" dirty="0" err="1"/>
              <a:t>Oauth</a:t>
            </a:r>
            <a:r>
              <a:rPr lang="en-US" dirty="0"/>
              <a:t> profile complementary to SMART-on-FHIR</a:t>
            </a:r>
          </a:p>
          <a:p>
            <a:pPr lvl="1"/>
            <a:r>
              <a:rPr lang="en-US" dirty="0"/>
              <a:t>Proxy to XUA (SAML)</a:t>
            </a:r>
          </a:p>
          <a:p>
            <a:r>
              <a:rPr lang="en-US" dirty="0"/>
              <a:t>ATNA – secure http specification, and FHIR AuditEvent specification</a:t>
            </a:r>
          </a:p>
          <a:p>
            <a:pPr lvl="1"/>
            <a:r>
              <a:rPr lang="en-US" dirty="0"/>
              <a:t>Similar functionality in both worlds</a:t>
            </a:r>
          </a:p>
          <a:p>
            <a:pPr lvl="1"/>
            <a:r>
              <a:rPr lang="en-US" dirty="0"/>
              <a:t>Audit Logging by either FHIR AuditEvent or DICOM/SYSLOG </a:t>
            </a:r>
            <a:r>
              <a:rPr lang="en-US" dirty="0" err="1"/>
              <a:t>AuditMessage</a:t>
            </a:r>
            <a:endParaRPr lang="en-US" dirty="0"/>
          </a:p>
          <a:p>
            <a:r>
              <a:rPr lang="en-US" dirty="0"/>
              <a:t>BALP – set of Audit Event patterns for some reusable </a:t>
            </a:r>
            <a:r>
              <a:rPr lang="en-US" dirty="0" err="1"/>
              <a:t>usecases</a:t>
            </a:r>
            <a:endParaRPr lang="en-US" dirty="0"/>
          </a:p>
          <a:p>
            <a:r>
              <a:rPr lang="en-US" dirty="0" err="1"/>
              <a:t>FormatCode</a:t>
            </a:r>
            <a:r>
              <a:rPr lang="en-US" dirty="0"/>
              <a:t> – vocabulary for format code</a:t>
            </a:r>
          </a:p>
        </p:txBody>
      </p:sp>
      <p:pic>
        <p:nvPicPr>
          <p:cNvPr id="4" name="Audio 3">
            <a:hlinkClick r:id="" action="ppaction://media"/>
            <a:extLst>
              <a:ext uri="{FF2B5EF4-FFF2-40B4-BE49-F238E27FC236}">
                <a16:creationId xmlns:a16="http://schemas.microsoft.com/office/drawing/2014/main" id="{ED4634DB-B1ED-4ABF-BA6F-6392F16E4C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0295300"/>
      </p:ext>
    </p:extLst>
  </p:cSld>
  <p:clrMapOvr>
    <a:masterClrMapping/>
  </p:clrMapOvr>
  <mc:AlternateContent xmlns:mc="http://schemas.openxmlformats.org/markup-compatibility/2006" xmlns:p14="http://schemas.microsoft.com/office/powerpoint/2010/main">
    <mc:Choice Requires="p14">
      <p:transition spd="slow" p14:dur="2000" advTm="132776"/>
    </mc:Choice>
    <mc:Fallback xmlns="">
      <p:transition spd="slow" advTm="13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F728-4D3F-48E8-AE7A-CF272B8C27E4}"/>
              </a:ext>
            </a:extLst>
          </p:cNvPr>
          <p:cNvSpPr>
            <a:spLocks noGrp="1"/>
          </p:cNvSpPr>
          <p:nvPr>
            <p:ph type="title"/>
          </p:nvPr>
        </p:nvSpPr>
        <p:spPr/>
        <p:txBody>
          <a:bodyPr>
            <a:normAutofit fontScale="90000"/>
          </a:bodyPr>
          <a:lstStyle/>
          <a:p>
            <a:r>
              <a:rPr lang="en-US" dirty="0"/>
              <a:t>MHD - Provide Document Bundle Transaction (Publication request)</a:t>
            </a:r>
          </a:p>
        </p:txBody>
      </p:sp>
      <p:sp>
        <p:nvSpPr>
          <p:cNvPr id="3" name="Content Placeholder 2">
            <a:extLst>
              <a:ext uri="{FF2B5EF4-FFF2-40B4-BE49-F238E27FC236}">
                <a16:creationId xmlns:a16="http://schemas.microsoft.com/office/drawing/2014/main" id="{3A53EFE2-8809-4E67-91E2-2DB2CFBFDD4B}"/>
              </a:ext>
            </a:extLst>
          </p:cNvPr>
          <p:cNvSpPr>
            <a:spLocks noGrp="1"/>
          </p:cNvSpPr>
          <p:nvPr>
            <p:ph sz="half" idx="1"/>
          </p:nvPr>
        </p:nvSpPr>
        <p:spPr>
          <a:xfrm>
            <a:off x="717332" y="1600201"/>
            <a:ext cx="5607268" cy="4351338"/>
          </a:xfrm>
          <a:ln>
            <a:solidFill>
              <a:schemeClr val="bg1"/>
            </a:solidFill>
          </a:ln>
        </p:spPr>
        <p:txBody>
          <a:bodyPr>
            <a:normAutofit/>
          </a:bodyPr>
          <a:lstStyle/>
          <a:p>
            <a:r>
              <a:rPr lang="en-US" dirty="0"/>
              <a:t>Publish</a:t>
            </a:r>
          </a:p>
          <a:p>
            <a:pPr lvl="1"/>
            <a:r>
              <a:rPr lang="en-US" dirty="0"/>
              <a:t>Used mostly with XDS/MHDS</a:t>
            </a:r>
          </a:p>
          <a:p>
            <a:pPr lvl="1"/>
            <a:r>
              <a:rPr lang="en-US" dirty="0"/>
              <a:t>to publish new documents, or </a:t>
            </a:r>
          </a:p>
          <a:p>
            <a:pPr lvl="1"/>
            <a:r>
              <a:rPr lang="en-US" dirty="0"/>
              <a:t>replace old documents with new</a:t>
            </a:r>
          </a:p>
          <a:p>
            <a:r>
              <a:rPr lang="en-US" dirty="0"/>
              <a:t>Push</a:t>
            </a:r>
          </a:p>
          <a:p>
            <a:pPr lvl="1"/>
            <a:r>
              <a:rPr lang="en-US" dirty="0"/>
              <a:t>Used to send documents (XDR)</a:t>
            </a:r>
          </a:p>
          <a:p>
            <a:pPr lvl="1"/>
            <a:endParaRPr lang="en-US" dirty="0"/>
          </a:p>
          <a:p>
            <a:endParaRPr lang="en-US" dirty="0"/>
          </a:p>
          <a:p>
            <a:endParaRPr lang="en-US" dirty="0"/>
          </a:p>
          <a:p>
            <a:endParaRPr lang="en-US" sz="2400" dirty="0"/>
          </a:p>
        </p:txBody>
      </p:sp>
      <p:sp>
        <p:nvSpPr>
          <p:cNvPr id="8" name="Content Placeholder 7">
            <a:extLst>
              <a:ext uri="{FF2B5EF4-FFF2-40B4-BE49-F238E27FC236}">
                <a16:creationId xmlns:a16="http://schemas.microsoft.com/office/drawing/2014/main" id="{267297FF-19AD-4AF5-BF1C-A03DD5D17DCB}"/>
              </a:ext>
            </a:extLst>
          </p:cNvPr>
          <p:cNvSpPr>
            <a:spLocks noGrp="1"/>
          </p:cNvSpPr>
          <p:nvPr>
            <p:ph sz="half" idx="2"/>
          </p:nvPr>
        </p:nvSpPr>
        <p:spPr/>
        <p:txBody>
          <a:bodyPr>
            <a:normAutofit/>
          </a:bodyPr>
          <a:lstStyle/>
          <a:p>
            <a:pPr marL="0" indent="0">
              <a:buNone/>
            </a:pPr>
            <a:r>
              <a:rPr lang="en-US" sz="2400" dirty="0"/>
              <a:t>Bundle (Create Transaction)</a:t>
            </a:r>
          </a:p>
          <a:p>
            <a:r>
              <a:rPr lang="en-US" sz="2400" dirty="0"/>
              <a:t>List (SubmissionSet)</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List (Folder)</a:t>
            </a:r>
          </a:p>
          <a:p>
            <a:r>
              <a:rPr lang="en-US" sz="2400" dirty="0"/>
              <a:t>*Patient*</a:t>
            </a:r>
          </a:p>
        </p:txBody>
      </p:sp>
      <p:sp>
        <p:nvSpPr>
          <p:cNvPr id="4" name="Content Placeholder 2">
            <a:extLst>
              <a:ext uri="{FF2B5EF4-FFF2-40B4-BE49-F238E27FC236}">
                <a16:creationId xmlns:a16="http://schemas.microsoft.com/office/drawing/2014/main" id="{ABA19115-B6DC-467C-890B-746C895CD08A}"/>
              </a:ext>
            </a:extLst>
          </p:cNvPr>
          <p:cNvSpPr txBox="1">
            <a:spLocks/>
          </p:cNvSpPr>
          <p:nvPr/>
        </p:nvSpPr>
        <p:spPr>
          <a:xfrm>
            <a:off x="488732" y="1229710"/>
            <a:ext cx="5607268" cy="4500397"/>
          </a:xfrm>
          <a:prstGeom prst="rect">
            <a:avLst/>
          </a:prstGeom>
        </p:spPr>
        <p:txBody>
          <a:bodyPr vert="horz" lIns="91440" tIns="45720" rIns="91440" bIns="45720" rtlCol="0">
            <a:normAutofit/>
          </a:bodyPr>
          <a:lstStyle>
            <a:lvl1pPr marL="186386" indent="-186386" algn="l" defTabSz="665665" rtl="0" eaLnBrk="1" latinLnBrk="0" hangingPunct="1">
              <a:lnSpc>
                <a:spcPct val="80000"/>
              </a:lnSpc>
              <a:spcBef>
                <a:spcPts val="728"/>
              </a:spcBef>
              <a:buFont typeface="Arial" panose="020B0604020202020204" pitchFamily="34" charset="0"/>
              <a:buChar char="•"/>
              <a:defRPr sz="2038" kern="1200">
                <a:solidFill>
                  <a:schemeClr val="tx1"/>
                </a:solidFill>
                <a:latin typeface="+mn-lt"/>
                <a:ea typeface="+mn-ea"/>
                <a:cs typeface="+mn-cs"/>
              </a:defRPr>
            </a:lvl1pPr>
            <a:lvl2pPr marL="499249" indent="-166416" algn="l" defTabSz="665665" rtl="0" eaLnBrk="1" latinLnBrk="0" hangingPunct="1">
              <a:lnSpc>
                <a:spcPct val="80000"/>
              </a:lnSpc>
              <a:spcBef>
                <a:spcPts val="364"/>
              </a:spcBef>
              <a:buFont typeface="Arial" panose="020B0604020202020204" pitchFamily="34" charset="0"/>
              <a:buChar char="•"/>
              <a:defRPr sz="1747" kern="1200">
                <a:solidFill>
                  <a:schemeClr val="tx1"/>
                </a:solidFill>
                <a:latin typeface="+mn-lt"/>
                <a:ea typeface="+mn-ea"/>
                <a:cs typeface="+mn-cs"/>
              </a:defRPr>
            </a:lvl2pPr>
            <a:lvl3pPr marL="832081" indent="-166416" algn="l" defTabSz="665665" rtl="0" eaLnBrk="1" latinLnBrk="0" hangingPunct="1">
              <a:lnSpc>
                <a:spcPct val="80000"/>
              </a:lnSpc>
              <a:spcBef>
                <a:spcPts val="364"/>
              </a:spcBef>
              <a:buFont typeface="Arial" panose="020B0604020202020204" pitchFamily="34" charset="0"/>
              <a:buChar char="•"/>
              <a:defRPr sz="1456" kern="1200">
                <a:solidFill>
                  <a:schemeClr val="tx1"/>
                </a:solidFill>
                <a:latin typeface="+mn-lt"/>
                <a:ea typeface="+mn-ea"/>
                <a:cs typeface="+mn-cs"/>
              </a:defRPr>
            </a:lvl3pPr>
            <a:lvl4pPr marL="1164914"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4pPr>
            <a:lvl5pPr marL="1497746"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endParaRPr lang="en-US" dirty="0"/>
          </a:p>
        </p:txBody>
      </p:sp>
      <p:sp>
        <p:nvSpPr>
          <p:cNvPr id="6" name="Rectangle 5">
            <a:extLst>
              <a:ext uri="{FF2B5EF4-FFF2-40B4-BE49-F238E27FC236}">
                <a16:creationId xmlns:a16="http://schemas.microsoft.com/office/drawing/2014/main" id="{15520CB6-80DC-4FEF-BC0A-B55CC15266BC}"/>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Source</a:t>
            </a:r>
          </a:p>
        </p:txBody>
      </p:sp>
      <p:sp>
        <p:nvSpPr>
          <p:cNvPr id="7" name="Rectangle 6">
            <a:extLst>
              <a:ext uri="{FF2B5EF4-FFF2-40B4-BE49-F238E27FC236}">
                <a16:creationId xmlns:a16="http://schemas.microsoft.com/office/drawing/2014/main" id="{7908D065-8E63-4393-80B4-B4475F387B56}"/>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Recipient</a:t>
            </a:r>
          </a:p>
        </p:txBody>
      </p:sp>
      <p:cxnSp>
        <p:nvCxnSpPr>
          <p:cNvPr id="11" name="Straight Arrow Connector 10">
            <a:extLst>
              <a:ext uri="{FF2B5EF4-FFF2-40B4-BE49-F238E27FC236}">
                <a16:creationId xmlns:a16="http://schemas.microsoft.com/office/drawing/2014/main" id="{966F1732-042E-41CF-B354-7ED92FBB3F6C}"/>
              </a:ext>
            </a:extLst>
          </p:cNvPr>
          <p:cNvCxnSpPr>
            <a:cxnSpLocks/>
            <a:stCxn id="6" idx="3"/>
            <a:endCxn id="7"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64D18D45-2E89-4589-8766-7118A4ED29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6399408"/>
      </p:ext>
    </p:extLst>
  </p:cSld>
  <p:clrMapOvr>
    <a:masterClrMapping/>
  </p:clrMapOvr>
  <mc:AlternateContent xmlns:mc="http://schemas.openxmlformats.org/markup-compatibility/2006" xmlns:p14="http://schemas.microsoft.com/office/powerpoint/2010/main">
    <mc:Choice Requires="p14">
      <p:transition spd="slow" p14:dur="2000" advTm="107756"/>
    </mc:Choice>
    <mc:Fallback xmlns="">
      <p:transition spd="slow" advTm="107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AD56-3B75-4915-A8AB-146CDE47131D}"/>
              </a:ext>
            </a:extLst>
          </p:cNvPr>
          <p:cNvSpPr>
            <a:spLocks noGrp="1"/>
          </p:cNvSpPr>
          <p:nvPr>
            <p:ph type="title"/>
          </p:nvPr>
        </p:nvSpPr>
        <p:spPr>
          <a:xfrm>
            <a:off x="838200" y="365125"/>
            <a:ext cx="11353800" cy="911825"/>
          </a:xfrm>
        </p:spPr>
        <p:txBody>
          <a:bodyPr>
            <a:normAutofit fontScale="90000"/>
          </a:bodyPr>
          <a:lstStyle/>
          <a:p>
            <a:r>
              <a:rPr lang="en-US" dirty="0"/>
              <a:t>MHD Query </a:t>
            </a:r>
            <a:r>
              <a:rPr lang="en-US" i="1" dirty="0"/>
              <a:t>Transactions – </a:t>
            </a:r>
            <a:br>
              <a:rPr lang="en-US" i="1" dirty="0"/>
            </a:br>
            <a:r>
              <a:rPr lang="en-US" i="1" dirty="0"/>
              <a:t>simply normal FHIR queries</a:t>
            </a:r>
          </a:p>
        </p:txBody>
      </p:sp>
      <p:sp>
        <p:nvSpPr>
          <p:cNvPr id="4" name="Content Placeholder 3">
            <a:extLst>
              <a:ext uri="{FF2B5EF4-FFF2-40B4-BE49-F238E27FC236}">
                <a16:creationId xmlns:a16="http://schemas.microsoft.com/office/drawing/2014/main" id="{D1059B10-3A72-4190-AC29-8D376175945E}"/>
              </a:ext>
            </a:extLst>
          </p:cNvPr>
          <p:cNvSpPr>
            <a:spLocks noGrp="1"/>
          </p:cNvSpPr>
          <p:nvPr>
            <p:ph sz="half" idx="1"/>
          </p:nvPr>
        </p:nvSpPr>
        <p:spPr/>
        <p:txBody>
          <a:bodyPr/>
          <a:lstStyle/>
          <a:p>
            <a:pPr marL="0" indent="0">
              <a:buNone/>
            </a:pPr>
            <a:r>
              <a:rPr lang="en-US" dirty="0"/>
              <a:t>DocumentReference</a:t>
            </a:r>
          </a:p>
          <a:p>
            <a:r>
              <a:rPr lang="en-US" dirty="0"/>
              <a:t>Patient – required parameter</a:t>
            </a:r>
          </a:p>
          <a:p>
            <a:r>
              <a:rPr lang="en-US" dirty="0"/>
              <a:t>typeCode, classCode, </a:t>
            </a:r>
            <a:r>
              <a:rPr lang="en-US" dirty="0" err="1"/>
              <a:t>practiceSetting</a:t>
            </a:r>
            <a:r>
              <a:rPr lang="en-US" dirty="0"/>
              <a:t>, timeframe, </a:t>
            </a:r>
            <a:r>
              <a:rPr lang="en-US" dirty="0" err="1"/>
              <a:t>etc</a:t>
            </a:r>
            <a:endParaRPr lang="en-US" dirty="0"/>
          </a:p>
        </p:txBody>
      </p:sp>
      <p:sp>
        <p:nvSpPr>
          <p:cNvPr id="3" name="Content Placeholder 2">
            <a:extLst>
              <a:ext uri="{FF2B5EF4-FFF2-40B4-BE49-F238E27FC236}">
                <a16:creationId xmlns:a16="http://schemas.microsoft.com/office/drawing/2014/main" id="{4546D650-12C1-44A2-B66B-339627A32B46}"/>
              </a:ext>
            </a:extLst>
          </p:cNvPr>
          <p:cNvSpPr>
            <a:spLocks noGrp="1"/>
          </p:cNvSpPr>
          <p:nvPr>
            <p:ph sz="half" idx="2"/>
          </p:nvPr>
        </p:nvSpPr>
        <p:spPr/>
        <p:txBody>
          <a:bodyPr/>
          <a:lstStyle/>
          <a:p>
            <a:pPr marL="0" indent="0">
              <a:buNone/>
            </a:pPr>
            <a:r>
              <a:rPr lang="en-US" dirty="0"/>
              <a:t>List</a:t>
            </a:r>
          </a:p>
          <a:p>
            <a:r>
              <a:rPr lang="en-US" dirty="0"/>
              <a:t>SubmissionSet / Folder</a:t>
            </a:r>
          </a:p>
          <a:p>
            <a:r>
              <a:rPr lang="en-US" dirty="0"/>
              <a:t>Patient – required parameter</a:t>
            </a:r>
          </a:p>
          <a:p>
            <a:r>
              <a:rPr lang="en-US" dirty="0"/>
              <a:t>classCode, </a:t>
            </a:r>
            <a:r>
              <a:rPr lang="en-US" dirty="0" err="1"/>
              <a:t>practiceSetting</a:t>
            </a:r>
            <a:r>
              <a:rPr lang="en-US" dirty="0"/>
              <a:t>, timeframe, recipient, </a:t>
            </a:r>
            <a:r>
              <a:rPr lang="en-US" dirty="0" err="1"/>
              <a:t>etc</a:t>
            </a:r>
            <a:endParaRPr lang="en-US" dirty="0"/>
          </a:p>
          <a:p>
            <a:endParaRPr lang="en-US" dirty="0"/>
          </a:p>
        </p:txBody>
      </p:sp>
      <p:sp>
        <p:nvSpPr>
          <p:cNvPr id="7" name="Rectangle 6">
            <a:extLst>
              <a:ext uri="{FF2B5EF4-FFF2-40B4-BE49-F238E27FC236}">
                <a16:creationId xmlns:a16="http://schemas.microsoft.com/office/drawing/2014/main" id="{53E98679-44BB-47FC-B250-B7D76163E022}"/>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Responder</a:t>
            </a:r>
          </a:p>
        </p:txBody>
      </p:sp>
      <p:sp>
        <p:nvSpPr>
          <p:cNvPr id="8" name="Rectangle 7">
            <a:extLst>
              <a:ext uri="{FF2B5EF4-FFF2-40B4-BE49-F238E27FC236}">
                <a16:creationId xmlns:a16="http://schemas.microsoft.com/office/drawing/2014/main" id="{5AF1A55E-6AFE-4D43-9158-34B0BC6E1E13}"/>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Consumer</a:t>
            </a:r>
          </a:p>
        </p:txBody>
      </p:sp>
      <p:cxnSp>
        <p:nvCxnSpPr>
          <p:cNvPr id="9" name="Straight Arrow Connector 8">
            <a:extLst>
              <a:ext uri="{FF2B5EF4-FFF2-40B4-BE49-F238E27FC236}">
                <a16:creationId xmlns:a16="http://schemas.microsoft.com/office/drawing/2014/main" id="{9FBFE76F-1E02-4761-B5F0-644F50DCBBFC}"/>
              </a:ext>
            </a:extLst>
          </p:cNvPr>
          <p:cNvCxnSpPr>
            <a:cxnSpLocks/>
            <a:stCxn id="7" idx="3"/>
            <a:endCxn id="8"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776083-6F87-4705-BBAA-9601D641A088}"/>
              </a:ext>
            </a:extLst>
          </p:cNvPr>
          <p:cNvCxnSpPr>
            <a:cxnSpLocks/>
          </p:cNvCxnSpPr>
          <p:nvPr/>
        </p:nvCxnSpPr>
        <p:spPr>
          <a:xfrm flipV="1">
            <a:off x="2112578" y="5352244"/>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E5F606-A141-4029-AA23-A5EA1349B1DE}"/>
              </a:ext>
            </a:extLst>
          </p:cNvPr>
          <p:cNvCxnSpPr>
            <a:cxnSpLocks/>
          </p:cNvCxnSpPr>
          <p:nvPr/>
        </p:nvCxnSpPr>
        <p:spPr>
          <a:xfrm flipV="1">
            <a:off x="2112578" y="4670532"/>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7FBEEDB8-C312-4873-863C-C00792A40A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8998373"/>
      </p:ext>
    </p:extLst>
  </p:cSld>
  <p:clrMapOvr>
    <a:masterClrMapping/>
  </p:clrMapOvr>
  <mc:AlternateContent xmlns:mc="http://schemas.openxmlformats.org/markup-compatibility/2006" xmlns:p14="http://schemas.microsoft.com/office/powerpoint/2010/main">
    <mc:Choice Requires="p14">
      <p:transition spd="slow" p14:dur="2000" advTm="50510"/>
    </mc:Choice>
    <mc:Fallback xmlns="">
      <p:transition spd="slow" advTm="50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1270390-8237-48FD-820B-2FB8428A36EA}"/>
              </a:ext>
            </a:extLst>
          </p:cNvPr>
          <p:cNvGrpSpPr/>
          <p:nvPr/>
        </p:nvGrpSpPr>
        <p:grpSpPr>
          <a:xfrm>
            <a:off x="4760286" y="897994"/>
            <a:ext cx="2679441" cy="2562340"/>
            <a:chOff x="4677362" y="3575701"/>
            <a:chExt cx="2679441" cy="2562340"/>
          </a:xfrm>
        </p:grpSpPr>
        <p:sp>
          <p:nvSpPr>
            <p:cNvPr id="112" name="Rounded Rectangle 111">
              <a:extLst>
                <a:ext uri="{FF2B5EF4-FFF2-40B4-BE49-F238E27FC236}">
                  <a16:creationId xmlns:a16="http://schemas.microsoft.com/office/drawing/2014/main" id="{5B0FB12E-1FE8-404D-963C-53D2730624FE}"/>
                </a:ext>
              </a:extLst>
            </p:cNvPr>
            <p:cNvSpPr/>
            <p:nvPr/>
          </p:nvSpPr>
          <p:spPr>
            <a:xfrm>
              <a:off x="4677362" y="3575701"/>
              <a:ext cx="2679441" cy="2562340"/>
            </a:xfrm>
            <a:prstGeom prst="roundRect">
              <a:avLst/>
            </a:prstGeom>
            <a:solidFill>
              <a:schemeClr val="accent4">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B05430-ACEE-514B-A8C7-62B728C543A8}"/>
                </a:ext>
              </a:extLst>
            </p:cNvPr>
            <p:cNvSpPr txBox="1"/>
            <p:nvPr/>
          </p:nvSpPr>
          <p:spPr>
            <a:xfrm>
              <a:off x="5037730" y="5610581"/>
              <a:ext cx="2066523" cy="307777"/>
            </a:xfrm>
            <a:prstGeom prst="rect">
              <a:avLst/>
            </a:prstGeom>
            <a:noFill/>
            <a:ln w="12700">
              <a:solidFill>
                <a:schemeClr val="tx1"/>
              </a:solidFill>
              <a:prstDash val="dash"/>
            </a:ln>
          </p:spPr>
          <p:txBody>
            <a:bodyPr wrap="square" rtlCol="0">
              <a:spAutoFit/>
            </a:bodyPr>
            <a:lstStyle/>
            <a:p>
              <a:r>
                <a:rPr lang="en-US" sz="1400" dirty="0"/>
                <a:t>ATNA Audit Record Repos</a:t>
              </a:r>
            </a:p>
          </p:txBody>
        </p:sp>
        <p:sp>
          <p:nvSpPr>
            <p:cNvPr id="18" name="TextBox 17">
              <a:extLst>
                <a:ext uri="{FF2B5EF4-FFF2-40B4-BE49-F238E27FC236}">
                  <a16:creationId xmlns:a16="http://schemas.microsoft.com/office/drawing/2014/main" id="{AD47F4C6-8F4B-A040-A348-C04565191AFE}"/>
                </a:ext>
              </a:extLst>
            </p:cNvPr>
            <p:cNvSpPr txBox="1"/>
            <p:nvPr/>
          </p:nvSpPr>
          <p:spPr>
            <a:xfrm>
              <a:off x="5049275" y="5280469"/>
              <a:ext cx="2066523" cy="307777"/>
            </a:xfrm>
            <a:prstGeom prst="rect">
              <a:avLst/>
            </a:prstGeom>
            <a:noFill/>
            <a:ln w="12700">
              <a:solidFill>
                <a:schemeClr val="tx1"/>
              </a:solidFill>
              <a:prstDash val="dash"/>
            </a:ln>
          </p:spPr>
          <p:txBody>
            <a:bodyPr wrap="square" rtlCol="0">
              <a:spAutoFit/>
            </a:bodyPr>
            <a:lstStyle/>
            <a:p>
              <a:r>
                <a:rPr lang="en-US" sz="1400" dirty="0"/>
                <a:t>CT Time Server</a:t>
              </a:r>
            </a:p>
          </p:txBody>
        </p:sp>
        <p:sp>
          <p:nvSpPr>
            <p:cNvPr id="19" name="TextBox 18">
              <a:extLst>
                <a:ext uri="{FF2B5EF4-FFF2-40B4-BE49-F238E27FC236}">
                  <a16:creationId xmlns:a16="http://schemas.microsoft.com/office/drawing/2014/main" id="{1DE22B6C-CD3A-0247-873E-0536D4B75FB1}"/>
                </a:ext>
              </a:extLst>
            </p:cNvPr>
            <p:cNvSpPr txBox="1"/>
            <p:nvPr/>
          </p:nvSpPr>
          <p:spPr>
            <a:xfrm>
              <a:off x="5054253" y="4738312"/>
              <a:ext cx="2056568" cy="523220"/>
            </a:xfrm>
            <a:prstGeom prst="rect">
              <a:avLst/>
            </a:prstGeom>
            <a:noFill/>
            <a:ln w="12700">
              <a:solidFill>
                <a:schemeClr val="tx1"/>
              </a:solidFill>
              <a:prstDash val="dash"/>
            </a:ln>
          </p:spPr>
          <p:txBody>
            <a:bodyPr wrap="square" rtlCol="0">
              <a:spAutoFit/>
            </a:bodyPr>
            <a:lstStyle/>
            <a:p>
              <a:r>
                <a:rPr lang="en-US" sz="1400" dirty="0" err="1"/>
                <a:t>mCSD</a:t>
              </a:r>
              <a:r>
                <a:rPr lang="en-US" sz="1400" dirty="0"/>
                <a:t> Care Services Selective Supplier</a:t>
              </a:r>
            </a:p>
          </p:txBody>
        </p:sp>
        <p:sp>
          <p:nvSpPr>
            <p:cNvPr id="22" name="TextBox 21">
              <a:extLst>
                <a:ext uri="{FF2B5EF4-FFF2-40B4-BE49-F238E27FC236}">
                  <a16:creationId xmlns:a16="http://schemas.microsoft.com/office/drawing/2014/main" id="{978DB848-B44A-0A44-BB1E-02BDC76D9115}"/>
                </a:ext>
              </a:extLst>
            </p:cNvPr>
            <p:cNvSpPr txBox="1"/>
            <p:nvPr/>
          </p:nvSpPr>
          <p:spPr>
            <a:xfrm>
              <a:off x="5031878" y="3980585"/>
              <a:ext cx="2104623" cy="307777"/>
            </a:xfrm>
            <a:prstGeom prst="rect">
              <a:avLst/>
            </a:prstGeom>
            <a:noFill/>
            <a:ln w="12700">
              <a:solidFill>
                <a:schemeClr val="tx1"/>
              </a:solidFill>
              <a:prstDash val="dash"/>
            </a:ln>
          </p:spPr>
          <p:txBody>
            <a:bodyPr wrap="square" rtlCol="0">
              <a:spAutoFit/>
            </a:bodyPr>
            <a:lstStyle/>
            <a:p>
              <a:r>
                <a:rPr lang="en-US" sz="1400" dirty="0"/>
                <a:t>PMIR Patient Identity </a:t>
              </a:r>
              <a:r>
                <a:rPr lang="en-US" sz="1400" dirty="0" err="1"/>
                <a:t>Mgr</a:t>
              </a:r>
              <a:endParaRPr lang="en-US" sz="1400" dirty="0"/>
            </a:p>
          </p:txBody>
        </p:sp>
        <p:sp>
          <p:nvSpPr>
            <p:cNvPr id="33" name="TextBox 32">
              <a:extLst>
                <a:ext uri="{FF2B5EF4-FFF2-40B4-BE49-F238E27FC236}">
                  <a16:creationId xmlns:a16="http://schemas.microsoft.com/office/drawing/2014/main" id="{12CCC8F6-0BE9-E74C-BC26-C3E8705BFEAF}"/>
                </a:ext>
              </a:extLst>
            </p:cNvPr>
            <p:cNvSpPr txBox="1"/>
            <p:nvPr/>
          </p:nvSpPr>
          <p:spPr>
            <a:xfrm>
              <a:off x="5044297" y="4375247"/>
              <a:ext cx="2066523" cy="307777"/>
            </a:xfrm>
            <a:prstGeom prst="rect">
              <a:avLst/>
            </a:prstGeom>
            <a:noFill/>
            <a:ln w="12700">
              <a:solidFill>
                <a:schemeClr val="tx1"/>
              </a:solidFill>
              <a:prstDash val="dash"/>
            </a:ln>
          </p:spPr>
          <p:txBody>
            <a:bodyPr wrap="square" rtlCol="0">
              <a:spAutoFit/>
            </a:bodyPr>
            <a:lstStyle/>
            <a:p>
              <a:r>
                <a:rPr lang="en-US" sz="1400" dirty="0"/>
                <a:t>SVCM Terminology Repos</a:t>
              </a:r>
            </a:p>
          </p:txBody>
        </p:sp>
        <p:sp>
          <p:nvSpPr>
            <p:cNvPr id="113" name="TextBox 112">
              <a:extLst>
                <a:ext uri="{FF2B5EF4-FFF2-40B4-BE49-F238E27FC236}">
                  <a16:creationId xmlns:a16="http://schemas.microsoft.com/office/drawing/2014/main" id="{3034A79B-E296-B443-8B7D-BE55F44DDD52}"/>
                </a:ext>
              </a:extLst>
            </p:cNvPr>
            <p:cNvSpPr txBox="1"/>
            <p:nvPr/>
          </p:nvSpPr>
          <p:spPr>
            <a:xfrm>
              <a:off x="4738594" y="3617871"/>
              <a:ext cx="2610651" cy="369332"/>
            </a:xfrm>
            <a:prstGeom prst="rect">
              <a:avLst/>
            </a:prstGeom>
            <a:noFill/>
          </p:spPr>
          <p:txBody>
            <a:bodyPr wrap="none" rtlCol="0">
              <a:spAutoFit/>
            </a:bodyPr>
            <a:lstStyle/>
            <a:p>
              <a:r>
                <a:rPr lang="en-US" b="1" dirty="0"/>
                <a:t>HIE Central Infrastructure</a:t>
              </a:r>
            </a:p>
          </p:txBody>
        </p:sp>
      </p:grpSp>
      <p:grpSp>
        <p:nvGrpSpPr>
          <p:cNvPr id="14" name="Group 13">
            <a:extLst>
              <a:ext uri="{FF2B5EF4-FFF2-40B4-BE49-F238E27FC236}">
                <a16:creationId xmlns:a16="http://schemas.microsoft.com/office/drawing/2014/main" id="{9EA0765A-E149-4278-BC66-1388FE7084B0}"/>
              </a:ext>
            </a:extLst>
          </p:cNvPr>
          <p:cNvGrpSpPr/>
          <p:nvPr/>
        </p:nvGrpSpPr>
        <p:grpSpPr>
          <a:xfrm>
            <a:off x="166187" y="2164145"/>
            <a:ext cx="3102244" cy="2951722"/>
            <a:chOff x="373207" y="1515969"/>
            <a:chExt cx="3102244" cy="2951722"/>
          </a:xfrm>
        </p:grpSpPr>
        <p:sp>
          <p:nvSpPr>
            <p:cNvPr id="104" name="Rounded Rectangle 103">
              <a:extLst>
                <a:ext uri="{FF2B5EF4-FFF2-40B4-BE49-F238E27FC236}">
                  <a16:creationId xmlns:a16="http://schemas.microsoft.com/office/drawing/2014/main" id="{FC3EE6E7-5D14-5540-A5C1-4C2EE825B4CA}"/>
                </a:ext>
              </a:extLst>
            </p:cNvPr>
            <p:cNvSpPr/>
            <p:nvPr/>
          </p:nvSpPr>
          <p:spPr>
            <a:xfrm>
              <a:off x="518235" y="1530988"/>
              <a:ext cx="2679441" cy="2936703"/>
            </a:xfrm>
            <a:prstGeom prst="roundRect">
              <a:avLst/>
            </a:prstGeom>
            <a:solidFill>
              <a:schemeClr val="accent6">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A274B35B-EA28-1243-8D98-6060FCA19E39}"/>
                </a:ext>
              </a:extLst>
            </p:cNvPr>
            <p:cNvSpPr txBox="1"/>
            <p:nvPr/>
          </p:nvSpPr>
          <p:spPr>
            <a:xfrm>
              <a:off x="827190" y="2151984"/>
              <a:ext cx="2020386" cy="293792"/>
            </a:xfrm>
            <a:prstGeom prst="rect">
              <a:avLst/>
            </a:prstGeom>
            <a:noFill/>
            <a:ln w="12700">
              <a:solidFill>
                <a:schemeClr val="tx1"/>
              </a:solidFill>
              <a:prstDash val="dash"/>
            </a:ln>
          </p:spPr>
          <p:txBody>
            <a:bodyPr wrap="square" rtlCol="0">
              <a:spAutoFit/>
            </a:bodyPr>
            <a:lstStyle/>
            <a:p>
              <a:r>
                <a:rPr lang="en-US" sz="1200" dirty="0"/>
                <a:t>MHD Document Source</a:t>
              </a:r>
            </a:p>
          </p:txBody>
        </p:sp>
        <p:sp>
          <p:nvSpPr>
            <p:cNvPr id="106" name="TextBox 105">
              <a:extLst>
                <a:ext uri="{FF2B5EF4-FFF2-40B4-BE49-F238E27FC236}">
                  <a16:creationId xmlns:a16="http://schemas.microsoft.com/office/drawing/2014/main" id="{4BFF705F-5F38-5A48-B9A2-B94CF16B2796}"/>
                </a:ext>
              </a:extLst>
            </p:cNvPr>
            <p:cNvSpPr txBox="1"/>
            <p:nvPr/>
          </p:nvSpPr>
          <p:spPr>
            <a:xfrm>
              <a:off x="827190" y="2447231"/>
              <a:ext cx="2041560" cy="293792"/>
            </a:xfrm>
            <a:prstGeom prst="rect">
              <a:avLst/>
            </a:prstGeom>
            <a:noFill/>
            <a:ln w="12700">
              <a:solidFill>
                <a:schemeClr val="tx1"/>
              </a:solidFill>
              <a:prstDash val="dash"/>
            </a:ln>
          </p:spPr>
          <p:txBody>
            <a:bodyPr wrap="square" rtlCol="0">
              <a:spAutoFit/>
            </a:bodyPr>
            <a:lstStyle/>
            <a:p>
              <a:r>
                <a:rPr lang="en-US" sz="1200" dirty="0"/>
                <a:t>IUA Authorization Client</a:t>
              </a:r>
            </a:p>
          </p:txBody>
        </p:sp>
        <p:sp>
          <p:nvSpPr>
            <p:cNvPr id="107" name="TextBox 106">
              <a:extLst>
                <a:ext uri="{FF2B5EF4-FFF2-40B4-BE49-F238E27FC236}">
                  <a16:creationId xmlns:a16="http://schemas.microsoft.com/office/drawing/2014/main" id="{12BE4D67-6BBF-8347-B1F1-176EE01945C5}"/>
                </a:ext>
              </a:extLst>
            </p:cNvPr>
            <p:cNvSpPr txBox="1"/>
            <p:nvPr/>
          </p:nvSpPr>
          <p:spPr>
            <a:xfrm>
              <a:off x="827190" y="3988545"/>
              <a:ext cx="2086078" cy="298826"/>
            </a:xfrm>
            <a:prstGeom prst="rect">
              <a:avLst/>
            </a:prstGeom>
            <a:noFill/>
            <a:ln w="12700">
              <a:solidFill>
                <a:schemeClr val="tx1"/>
              </a:solidFill>
              <a:prstDash val="dash"/>
            </a:ln>
          </p:spPr>
          <p:txBody>
            <a:bodyPr wrap="square" rtlCol="0">
              <a:spAutoFit/>
            </a:bodyPr>
            <a:lstStyle/>
            <a:p>
              <a:r>
                <a:rPr lang="en-US" sz="1200" dirty="0"/>
                <a:t>CT Time Client</a:t>
              </a:r>
            </a:p>
          </p:txBody>
        </p:sp>
        <p:sp>
          <p:nvSpPr>
            <p:cNvPr id="108" name="TextBox 107">
              <a:extLst>
                <a:ext uri="{FF2B5EF4-FFF2-40B4-BE49-F238E27FC236}">
                  <a16:creationId xmlns:a16="http://schemas.microsoft.com/office/drawing/2014/main" id="{680F37CF-24F9-8740-BD56-A698349C9C4E}"/>
                </a:ext>
              </a:extLst>
            </p:cNvPr>
            <p:cNvSpPr txBox="1"/>
            <p:nvPr/>
          </p:nvSpPr>
          <p:spPr>
            <a:xfrm>
              <a:off x="827190" y="2767111"/>
              <a:ext cx="2055587" cy="293792"/>
            </a:xfrm>
            <a:prstGeom prst="rect">
              <a:avLst/>
            </a:prstGeom>
            <a:noFill/>
            <a:ln w="12700">
              <a:solidFill>
                <a:schemeClr val="tx1"/>
              </a:solidFill>
              <a:prstDash val="dash"/>
            </a:ln>
          </p:spPr>
          <p:txBody>
            <a:bodyPr wrap="square" rtlCol="0">
              <a:spAutoFit/>
            </a:bodyPr>
            <a:lstStyle/>
            <a:p>
              <a:r>
                <a:rPr lang="en-US" sz="1200" dirty="0" err="1"/>
                <a:t>PDQm</a:t>
              </a:r>
              <a:r>
                <a:rPr lang="en-US" sz="1200" dirty="0"/>
                <a:t> or </a:t>
              </a:r>
              <a:r>
                <a:rPr lang="en-US" sz="1200" dirty="0" err="1"/>
                <a:t>PIXm</a:t>
              </a:r>
              <a:r>
                <a:rPr lang="en-US" sz="1200" dirty="0"/>
                <a:t> Consumer</a:t>
              </a:r>
            </a:p>
          </p:txBody>
        </p:sp>
        <p:sp>
          <p:nvSpPr>
            <p:cNvPr id="110" name="TextBox 109">
              <a:extLst>
                <a:ext uri="{FF2B5EF4-FFF2-40B4-BE49-F238E27FC236}">
                  <a16:creationId xmlns:a16="http://schemas.microsoft.com/office/drawing/2014/main" id="{424A331E-22C7-2E4E-A733-1DA1CD86D7FE}"/>
                </a:ext>
              </a:extLst>
            </p:cNvPr>
            <p:cNvSpPr txBox="1"/>
            <p:nvPr/>
          </p:nvSpPr>
          <p:spPr>
            <a:xfrm>
              <a:off x="373207" y="1515969"/>
              <a:ext cx="3102244" cy="646331"/>
            </a:xfrm>
            <a:prstGeom prst="rect">
              <a:avLst/>
            </a:prstGeom>
            <a:noFill/>
          </p:spPr>
          <p:txBody>
            <a:bodyPr wrap="square" rtlCol="0">
              <a:spAutoFit/>
            </a:bodyPr>
            <a:lstStyle/>
            <a:p>
              <a:pPr algn="ctr"/>
              <a:r>
                <a:rPr lang="en-US" b="1" dirty="0"/>
                <a:t>System that publishes documents</a:t>
              </a:r>
            </a:p>
          </p:txBody>
        </p:sp>
        <p:sp>
          <p:nvSpPr>
            <p:cNvPr id="111" name="TextBox 110">
              <a:extLst>
                <a:ext uri="{FF2B5EF4-FFF2-40B4-BE49-F238E27FC236}">
                  <a16:creationId xmlns:a16="http://schemas.microsoft.com/office/drawing/2014/main" id="{E9B9704F-6FBA-8342-9728-DB33427DE327}"/>
                </a:ext>
              </a:extLst>
            </p:cNvPr>
            <p:cNvSpPr txBox="1"/>
            <p:nvPr/>
          </p:nvSpPr>
          <p:spPr>
            <a:xfrm>
              <a:off x="827190" y="3692427"/>
              <a:ext cx="2084036" cy="293792"/>
            </a:xfrm>
            <a:prstGeom prst="rect">
              <a:avLst/>
            </a:prstGeom>
            <a:noFill/>
            <a:ln w="12700">
              <a:solidFill>
                <a:schemeClr val="tx1"/>
              </a:solidFill>
              <a:prstDash val="dash"/>
            </a:ln>
          </p:spPr>
          <p:txBody>
            <a:bodyPr wrap="square" rtlCol="0">
              <a:spAutoFit/>
            </a:bodyPr>
            <a:lstStyle/>
            <a:p>
              <a:r>
                <a:rPr lang="en-US" sz="1200" dirty="0"/>
                <a:t>ATNA Secure Node/App</a:t>
              </a:r>
            </a:p>
          </p:txBody>
        </p:sp>
        <p:sp>
          <p:nvSpPr>
            <p:cNvPr id="116" name="TextBox 115">
              <a:extLst>
                <a:ext uri="{FF2B5EF4-FFF2-40B4-BE49-F238E27FC236}">
                  <a16:creationId xmlns:a16="http://schemas.microsoft.com/office/drawing/2014/main" id="{226B5D5A-1BFD-C944-8C25-688A394B690A}"/>
                </a:ext>
              </a:extLst>
            </p:cNvPr>
            <p:cNvSpPr txBox="1"/>
            <p:nvPr/>
          </p:nvSpPr>
          <p:spPr>
            <a:xfrm>
              <a:off x="827190" y="3091220"/>
              <a:ext cx="2069433" cy="293792"/>
            </a:xfrm>
            <a:prstGeom prst="rect">
              <a:avLst/>
            </a:prstGeom>
            <a:noFill/>
            <a:ln w="12700">
              <a:solidFill>
                <a:schemeClr val="tx1"/>
              </a:solidFill>
              <a:prstDash val="dash"/>
            </a:ln>
          </p:spPr>
          <p:txBody>
            <a:bodyPr wrap="square" rtlCol="0">
              <a:spAutoFit/>
            </a:bodyPr>
            <a:lstStyle/>
            <a:p>
              <a:r>
                <a:rPr lang="en-US" sz="1200" dirty="0"/>
                <a:t>SVCM Terminology Cons.</a:t>
              </a:r>
            </a:p>
          </p:txBody>
        </p:sp>
        <p:sp>
          <p:nvSpPr>
            <p:cNvPr id="134" name="TextBox 133">
              <a:extLst>
                <a:ext uri="{FF2B5EF4-FFF2-40B4-BE49-F238E27FC236}">
                  <a16:creationId xmlns:a16="http://schemas.microsoft.com/office/drawing/2014/main" id="{71611B5D-421F-9B43-92CF-24B4730D3810}"/>
                </a:ext>
              </a:extLst>
            </p:cNvPr>
            <p:cNvSpPr txBox="1"/>
            <p:nvPr/>
          </p:nvSpPr>
          <p:spPr>
            <a:xfrm>
              <a:off x="827190" y="3398335"/>
              <a:ext cx="2069433" cy="293792"/>
            </a:xfrm>
            <a:prstGeom prst="rect">
              <a:avLst/>
            </a:prstGeom>
            <a:noFill/>
            <a:ln w="12700">
              <a:solidFill>
                <a:schemeClr val="tx1"/>
              </a:solidFill>
              <a:prstDash val="dash"/>
            </a:ln>
          </p:spPr>
          <p:txBody>
            <a:bodyPr wrap="square" rtlCol="0">
              <a:spAutoFit/>
            </a:bodyPr>
            <a:lstStyle/>
            <a:p>
              <a:r>
                <a:rPr lang="en-US" sz="1200" dirty="0" err="1"/>
                <a:t>mCSD</a:t>
              </a:r>
              <a:r>
                <a:rPr lang="en-US" sz="1200" dirty="0"/>
                <a:t> Care Serv Select Cons</a:t>
              </a:r>
            </a:p>
          </p:txBody>
        </p:sp>
      </p:grpSp>
      <p:grpSp>
        <p:nvGrpSpPr>
          <p:cNvPr id="3" name="Group 2">
            <a:extLst>
              <a:ext uri="{FF2B5EF4-FFF2-40B4-BE49-F238E27FC236}">
                <a16:creationId xmlns:a16="http://schemas.microsoft.com/office/drawing/2014/main" id="{ADC08F12-D457-4B31-82CE-376931639C95}"/>
              </a:ext>
            </a:extLst>
          </p:cNvPr>
          <p:cNvGrpSpPr/>
          <p:nvPr/>
        </p:nvGrpSpPr>
        <p:grpSpPr>
          <a:xfrm>
            <a:off x="9132000" y="2133296"/>
            <a:ext cx="2891969" cy="2857774"/>
            <a:chOff x="332452" y="2621331"/>
            <a:chExt cx="2891969" cy="2857774"/>
          </a:xfrm>
        </p:grpSpPr>
        <p:sp>
          <p:nvSpPr>
            <p:cNvPr id="145" name="Rounded Rectangle 144">
              <a:extLst>
                <a:ext uri="{FF2B5EF4-FFF2-40B4-BE49-F238E27FC236}">
                  <a16:creationId xmlns:a16="http://schemas.microsoft.com/office/drawing/2014/main" id="{3F0D704F-D4E4-C948-8E53-0C3E74484157}"/>
                </a:ext>
              </a:extLst>
            </p:cNvPr>
            <p:cNvSpPr/>
            <p:nvPr/>
          </p:nvSpPr>
          <p:spPr>
            <a:xfrm>
              <a:off x="385370" y="2674564"/>
              <a:ext cx="2786131" cy="2804541"/>
            </a:xfrm>
            <a:prstGeom prst="roundRect">
              <a:avLst/>
            </a:prstGeom>
            <a:solidFill>
              <a:schemeClr val="accent6">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4C02FDA4-F4FF-B84F-826E-15351D71362C}"/>
                </a:ext>
              </a:extLst>
            </p:cNvPr>
            <p:cNvSpPr txBox="1"/>
            <p:nvPr/>
          </p:nvSpPr>
          <p:spPr>
            <a:xfrm>
              <a:off x="332452" y="2621331"/>
              <a:ext cx="2891969" cy="646331"/>
            </a:xfrm>
            <a:prstGeom prst="rect">
              <a:avLst/>
            </a:prstGeom>
            <a:noFill/>
          </p:spPr>
          <p:txBody>
            <a:bodyPr wrap="square" rtlCol="0">
              <a:spAutoFit/>
            </a:bodyPr>
            <a:lstStyle/>
            <a:p>
              <a:pPr algn="ctr"/>
              <a:r>
                <a:rPr lang="en-US" b="1" dirty="0"/>
                <a:t>System that consumes</a:t>
              </a:r>
            </a:p>
            <a:p>
              <a:pPr algn="ctr"/>
              <a:r>
                <a:rPr lang="en-US" b="1" dirty="0"/>
                <a:t>documents</a:t>
              </a:r>
            </a:p>
          </p:txBody>
        </p:sp>
        <p:sp>
          <p:nvSpPr>
            <p:cNvPr id="79" name="TextBox 78">
              <a:extLst>
                <a:ext uri="{FF2B5EF4-FFF2-40B4-BE49-F238E27FC236}">
                  <a16:creationId xmlns:a16="http://schemas.microsoft.com/office/drawing/2014/main" id="{3BC37444-765E-AA44-9C6C-E039F62A5086}"/>
                </a:ext>
              </a:extLst>
            </p:cNvPr>
            <p:cNvSpPr txBox="1"/>
            <p:nvPr/>
          </p:nvSpPr>
          <p:spPr>
            <a:xfrm>
              <a:off x="853867" y="3241493"/>
              <a:ext cx="2055254" cy="276999"/>
            </a:xfrm>
            <a:prstGeom prst="rect">
              <a:avLst/>
            </a:prstGeom>
            <a:noFill/>
            <a:ln w="12700">
              <a:solidFill>
                <a:schemeClr val="tx1"/>
              </a:solidFill>
              <a:prstDash val="dash"/>
            </a:ln>
          </p:spPr>
          <p:txBody>
            <a:bodyPr wrap="square" rtlCol="0">
              <a:spAutoFit/>
            </a:bodyPr>
            <a:lstStyle/>
            <a:p>
              <a:r>
                <a:rPr lang="en-US" sz="1200" dirty="0"/>
                <a:t>MHD Document Consumer</a:t>
              </a:r>
            </a:p>
          </p:txBody>
        </p:sp>
        <p:sp>
          <p:nvSpPr>
            <p:cNvPr id="80" name="TextBox 79">
              <a:extLst>
                <a:ext uri="{FF2B5EF4-FFF2-40B4-BE49-F238E27FC236}">
                  <a16:creationId xmlns:a16="http://schemas.microsoft.com/office/drawing/2014/main" id="{55B52B70-D9AA-8340-BD35-2EF27214B16F}"/>
                </a:ext>
              </a:extLst>
            </p:cNvPr>
            <p:cNvSpPr txBox="1"/>
            <p:nvPr/>
          </p:nvSpPr>
          <p:spPr>
            <a:xfrm>
              <a:off x="853867" y="3503422"/>
              <a:ext cx="2041560" cy="276999"/>
            </a:xfrm>
            <a:prstGeom prst="rect">
              <a:avLst/>
            </a:prstGeom>
            <a:noFill/>
            <a:ln w="12700">
              <a:solidFill>
                <a:schemeClr val="tx1"/>
              </a:solidFill>
              <a:prstDash val="dash"/>
            </a:ln>
          </p:spPr>
          <p:txBody>
            <a:bodyPr wrap="square" rtlCol="0">
              <a:spAutoFit/>
            </a:bodyPr>
            <a:lstStyle/>
            <a:p>
              <a:r>
                <a:rPr lang="en-US" sz="1200" dirty="0"/>
                <a:t>IUA Authorization Client</a:t>
              </a:r>
            </a:p>
          </p:txBody>
        </p:sp>
        <p:sp>
          <p:nvSpPr>
            <p:cNvPr id="81" name="TextBox 80">
              <a:extLst>
                <a:ext uri="{FF2B5EF4-FFF2-40B4-BE49-F238E27FC236}">
                  <a16:creationId xmlns:a16="http://schemas.microsoft.com/office/drawing/2014/main" id="{5DFDE9A3-7375-B54C-AA05-BE8E98DED98C}"/>
                </a:ext>
              </a:extLst>
            </p:cNvPr>
            <p:cNvSpPr txBox="1"/>
            <p:nvPr/>
          </p:nvSpPr>
          <p:spPr>
            <a:xfrm>
              <a:off x="841342" y="4683329"/>
              <a:ext cx="2050940" cy="276999"/>
            </a:xfrm>
            <a:prstGeom prst="rect">
              <a:avLst/>
            </a:prstGeom>
            <a:noFill/>
            <a:ln w="12700">
              <a:solidFill>
                <a:schemeClr val="tx1"/>
              </a:solidFill>
              <a:prstDash val="dash"/>
            </a:ln>
          </p:spPr>
          <p:txBody>
            <a:bodyPr wrap="square" rtlCol="0">
              <a:spAutoFit/>
            </a:bodyPr>
            <a:lstStyle/>
            <a:p>
              <a:r>
                <a:rPr lang="en-US" sz="1200" dirty="0"/>
                <a:t>CT Time Client</a:t>
              </a:r>
            </a:p>
          </p:txBody>
        </p:sp>
        <p:sp>
          <p:nvSpPr>
            <p:cNvPr id="83" name="TextBox 82">
              <a:extLst>
                <a:ext uri="{FF2B5EF4-FFF2-40B4-BE49-F238E27FC236}">
                  <a16:creationId xmlns:a16="http://schemas.microsoft.com/office/drawing/2014/main" id="{67C5598C-C5C6-984A-8AF0-2F4C12659D2B}"/>
                </a:ext>
              </a:extLst>
            </p:cNvPr>
            <p:cNvSpPr txBox="1"/>
            <p:nvPr/>
          </p:nvSpPr>
          <p:spPr>
            <a:xfrm>
              <a:off x="853229" y="3781494"/>
              <a:ext cx="2055587" cy="276999"/>
            </a:xfrm>
            <a:prstGeom prst="rect">
              <a:avLst/>
            </a:prstGeom>
            <a:noFill/>
            <a:ln w="12700">
              <a:solidFill>
                <a:schemeClr val="tx1"/>
              </a:solidFill>
              <a:prstDash val="dash"/>
            </a:ln>
          </p:spPr>
          <p:txBody>
            <a:bodyPr wrap="square" rtlCol="0">
              <a:spAutoFit/>
            </a:bodyPr>
            <a:lstStyle/>
            <a:p>
              <a:r>
                <a:rPr lang="en-US" sz="1200" dirty="0" err="1"/>
                <a:t>PDQm</a:t>
              </a:r>
              <a:r>
                <a:rPr lang="en-US" sz="1200" dirty="0"/>
                <a:t> or </a:t>
              </a:r>
              <a:r>
                <a:rPr lang="en-US" sz="1200" dirty="0" err="1"/>
                <a:t>PIXm</a:t>
              </a:r>
              <a:r>
                <a:rPr lang="en-US" sz="1200" dirty="0"/>
                <a:t> Consumer</a:t>
              </a:r>
            </a:p>
          </p:txBody>
        </p:sp>
        <p:sp>
          <p:nvSpPr>
            <p:cNvPr id="84" name="TextBox 83">
              <a:extLst>
                <a:ext uri="{FF2B5EF4-FFF2-40B4-BE49-F238E27FC236}">
                  <a16:creationId xmlns:a16="http://schemas.microsoft.com/office/drawing/2014/main" id="{1A9AA6F8-1FFC-834F-BB91-188F2578C66F}"/>
                </a:ext>
              </a:extLst>
            </p:cNvPr>
            <p:cNvSpPr txBox="1"/>
            <p:nvPr/>
          </p:nvSpPr>
          <p:spPr>
            <a:xfrm>
              <a:off x="841342" y="4972889"/>
              <a:ext cx="2048647" cy="276999"/>
            </a:xfrm>
            <a:prstGeom prst="rect">
              <a:avLst/>
            </a:prstGeom>
            <a:noFill/>
            <a:ln w="12700">
              <a:solidFill>
                <a:schemeClr val="tx1"/>
              </a:solidFill>
              <a:prstDash val="dash"/>
            </a:ln>
          </p:spPr>
          <p:txBody>
            <a:bodyPr wrap="square" rtlCol="0">
              <a:spAutoFit/>
            </a:bodyPr>
            <a:lstStyle/>
            <a:p>
              <a:r>
                <a:rPr lang="en-US" sz="1200" dirty="0"/>
                <a:t>ATNA Secure Node/App</a:t>
              </a:r>
            </a:p>
          </p:txBody>
        </p:sp>
        <p:sp>
          <p:nvSpPr>
            <p:cNvPr id="85" name="TextBox 84">
              <a:extLst>
                <a:ext uri="{FF2B5EF4-FFF2-40B4-BE49-F238E27FC236}">
                  <a16:creationId xmlns:a16="http://schemas.microsoft.com/office/drawing/2014/main" id="{49D45112-A255-5C49-A5FF-DFFA5A25EBD9}"/>
                </a:ext>
              </a:extLst>
            </p:cNvPr>
            <p:cNvSpPr txBox="1"/>
            <p:nvPr/>
          </p:nvSpPr>
          <p:spPr>
            <a:xfrm>
              <a:off x="853867" y="4087077"/>
              <a:ext cx="2069433" cy="276999"/>
            </a:xfrm>
            <a:prstGeom prst="rect">
              <a:avLst/>
            </a:prstGeom>
            <a:noFill/>
            <a:ln w="12700">
              <a:solidFill>
                <a:schemeClr val="tx1"/>
              </a:solidFill>
              <a:prstDash val="dash"/>
            </a:ln>
          </p:spPr>
          <p:txBody>
            <a:bodyPr wrap="square" rtlCol="0">
              <a:spAutoFit/>
            </a:bodyPr>
            <a:lstStyle/>
            <a:p>
              <a:r>
                <a:rPr lang="en-US" sz="1200" dirty="0"/>
                <a:t>SVCM Terminology Cons.</a:t>
              </a:r>
            </a:p>
          </p:txBody>
        </p:sp>
        <p:sp>
          <p:nvSpPr>
            <p:cNvPr id="86" name="TextBox 85">
              <a:extLst>
                <a:ext uri="{FF2B5EF4-FFF2-40B4-BE49-F238E27FC236}">
                  <a16:creationId xmlns:a16="http://schemas.microsoft.com/office/drawing/2014/main" id="{41A7DB7D-8114-1744-92A1-4CC49D693983}"/>
                </a:ext>
              </a:extLst>
            </p:cNvPr>
            <p:cNvSpPr txBox="1"/>
            <p:nvPr/>
          </p:nvSpPr>
          <p:spPr>
            <a:xfrm>
              <a:off x="853867" y="4376637"/>
              <a:ext cx="2069433" cy="276999"/>
            </a:xfrm>
            <a:prstGeom prst="rect">
              <a:avLst/>
            </a:prstGeom>
            <a:noFill/>
            <a:ln w="12700">
              <a:solidFill>
                <a:schemeClr val="tx1"/>
              </a:solidFill>
              <a:prstDash val="dash"/>
            </a:ln>
          </p:spPr>
          <p:txBody>
            <a:bodyPr wrap="square" rtlCol="0">
              <a:spAutoFit/>
            </a:bodyPr>
            <a:lstStyle/>
            <a:p>
              <a:r>
                <a:rPr lang="en-US" sz="1200" dirty="0" err="1"/>
                <a:t>mCSD</a:t>
              </a:r>
              <a:r>
                <a:rPr lang="en-US" sz="1200" dirty="0"/>
                <a:t> Care Serv Select Cons</a:t>
              </a:r>
            </a:p>
          </p:txBody>
        </p:sp>
      </p:grpSp>
      <p:grpSp>
        <p:nvGrpSpPr>
          <p:cNvPr id="12" name="Group 11">
            <a:extLst>
              <a:ext uri="{FF2B5EF4-FFF2-40B4-BE49-F238E27FC236}">
                <a16:creationId xmlns:a16="http://schemas.microsoft.com/office/drawing/2014/main" id="{B01074F6-6A23-469D-B28B-9E178CB2BE37}"/>
              </a:ext>
            </a:extLst>
          </p:cNvPr>
          <p:cNvGrpSpPr/>
          <p:nvPr/>
        </p:nvGrpSpPr>
        <p:grpSpPr>
          <a:xfrm>
            <a:off x="3997661" y="3652878"/>
            <a:ext cx="4186646" cy="2989889"/>
            <a:chOff x="6355841" y="3329678"/>
            <a:chExt cx="4186646" cy="2989889"/>
          </a:xfrm>
        </p:grpSpPr>
        <p:sp>
          <p:nvSpPr>
            <p:cNvPr id="90" name="TextBox 89">
              <a:extLst>
                <a:ext uri="{FF2B5EF4-FFF2-40B4-BE49-F238E27FC236}">
                  <a16:creationId xmlns:a16="http://schemas.microsoft.com/office/drawing/2014/main" id="{730AF69C-41E0-45FE-A08C-0F3F77165E05}"/>
                </a:ext>
              </a:extLst>
            </p:cNvPr>
            <p:cNvSpPr txBox="1"/>
            <p:nvPr/>
          </p:nvSpPr>
          <p:spPr>
            <a:xfrm>
              <a:off x="6355841" y="3329678"/>
              <a:ext cx="4186646" cy="307777"/>
            </a:xfrm>
            <a:prstGeom prst="rect">
              <a:avLst/>
            </a:prstGeom>
            <a:noFill/>
            <a:ln>
              <a:solidFill>
                <a:schemeClr val="tx1"/>
              </a:solidFill>
            </a:ln>
          </p:spPr>
          <p:txBody>
            <a:bodyPr wrap="square" rtlCol="0">
              <a:spAutoFit/>
            </a:bodyPr>
            <a:lstStyle/>
            <a:p>
              <a:pPr algn="ctr"/>
              <a:r>
                <a:rPr lang="en-US" sz="1400" dirty="0"/>
                <a:t>Document Registry</a:t>
              </a:r>
            </a:p>
          </p:txBody>
        </p:sp>
        <p:sp>
          <p:nvSpPr>
            <p:cNvPr id="91" name="TextBox 90">
              <a:extLst>
                <a:ext uri="{FF2B5EF4-FFF2-40B4-BE49-F238E27FC236}">
                  <a16:creationId xmlns:a16="http://schemas.microsoft.com/office/drawing/2014/main" id="{0C4E7DA3-037B-40F9-BF5F-77C1F9F948BB}"/>
                </a:ext>
              </a:extLst>
            </p:cNvPr>
            <p:cNvSpPr txBox="1"/>
            <p:nvPr/>
          </p:nvSpPr>
          <p:spPr>
            <a:xfrm rot="16200000">
              <a:off x="5640996" y="4826565"/>
              <a:ext cx="2678216" cy="307777"/>
            </a:xfrm>
            <a:prstGeom prst="rect">
              <a:avLst/>
            </a:prstGeom>
            <a:noFill/>
            <a:ln>
              <a:solidFill>
                <a:schemeClr val="tx1"/>
              </a:solidFill>
              <a:prstDash val="dash"/>
            </a:ln>
          </p:spPr>
          <p:txBody>
            <a:bodyPr wrap="square" rtlCol="0">
              <a:spAutoFit/>
            </a:bodyPr>
            <a:lstStyle/>
            <a:p>
              <a:r>
                <a:rPr lang="en-US" sz="1400" dirty="0"/>
                <a:t>MHD – Document Recipient</a:t>
              </a:r>
            </a:p>
          </p:txBody>
        </p:sp>
        <p:sp>
          <p:nvSpPr>
            <p:cNvPr id="92" name="TextBox 91">
              <a:extLst>
                <a:ext uri="{FF2B5EF4-FFF2-40B4-BE49-F238E27FC236}">
                  <a16:creationId xmlns:a16="http://schemas.microsoft.com/office/drawing/2014/main" id="{2F9FB214-92A2-43AD-8193-A2B63B29DAAE}"/>
                </a:ext>
              </a:extLst>
            </p:cNvPr>
            <p:cNvSpPr txBox="1"/>
            <p:nvPr/>
          </p:nvSpPr>
          <p:spPr>
            <a:xfrm rot="16200000">
              <a:off x="5235451" y="4826564"/>
              <a:ext cx="2678216" cy="307777"/>
            </a:xfrm>
            <a:prstGeom prst="rect">
              <a:avLst/>
            </a:prstGeom>
            <a:noFill/>
            <a:ln>
              <a:solidFill>
                <a:schemeClr val="tx1"/>
              </a:solidFill>
              <a:prstDash val="dash"/>
            </a:ln>
          </p:spPr>
          <p:txBody>
            <a:bodyPr wrap="square" rtlCol="0">
              <a:spAutoFit/>
            </a:bodyPr>
            <a:lstStyle/>
            <a:p>
              <a:r>
                <a:rPr lang="en-US" sz="1400" dirty="0"/>
                <a:t>MHD - Document Responder</a:t>
              </a:r>
            </a:p>
          </p:txBody>
        </p:sp>
        <p:sp>
          <p:nvSpPr>
            <p:cNvPr id="93" name="TextBox 92">
              <a:extLst>
                <a:ext uri="{FF2B5EF4-FFF2-40B4-BE49-F238E27FC236}">
                  <a16:creationId xmlns:a16="http://schemas.microsoft.com/office/drawing/2014/main" id="{DAFCA89B-25F4-46E1-B235-BD52D6DA2503}"/>
                </a:ext>
              </a:extLst>
            </p:cNvPr>
            <p:cNvSpPr txBox="1"/>
            <p:nvPr/>
          </p:nvSpPr>
          <p:spPr>
            <a:xfrm rot="16200000">
              <a:off x="6060345" y="4826569"/>
              <a:ext cx="2678218" cy="307777"/>
            </a:xfrm>
            <a:prstGeom prst="rect">
              <a:avLst/>
            </a:prstGeom>
            <a:noFill/>
            <a:ln>
              <a:solidFill>
                <a:schemeClr val="tx1"/>
              </a:solidFill>
              <a:prstDash val="dash"/>
            </a:ln>
          </p:spPr>
          <p:txBody>
            <a:bodyPr wrap="square" rtlCol="0">
              <a:spAutoFit/>
            </a:bodyPr>
            <a:lstStyle/>
            <a:p>
              <a:r>
                <a:rPr lang="en-US" sz="1400" dirty="0"/>
                <a:t>PMIR – Patient Identity Consumer</a:t>
              </a:r>
            </a:p>
          </p:txBody>
        </p:sp>
        <p:sp>
          <p:nvSpPr>
            <p:cNvPr id="94" name="TextBox 93">
              <a:extLst>
                <a:ext uri="{FF2B5EF4-FFF2-40B4-BE49-F238E27FC236}">
                  <a16:creationId xmlns:a16="http://schemas.microsoft.com/office/drawing/2014/main" id="{4BB556FF-D57D-4092-80D6-A2C3233B8B3D}"/>
                </a:ext>
              </a:extLst>
            </p:cNvPr>
            <p:cNvSpPr txBox="1"/>
            <p:nvPr/>
          </p:nvSpPr>
          <p:spPr>
            <a:xfrm rot="16200000">
              <a:off x="7995398" y="4718842"/>
              <a:ext cx="2678216" cy="523220"/>
            </a:xfrm>
            <a:prstGeom prst="rect">
              <a:avLst/>
            </a:prstGeom>
            <a:noFill/>
            <a:ln>
              <a:solidFill>
                <a:schemeClr val="tx1"/>
              </a:solidFill>
              <a:prstDash val="dash"/>
            </a:ln>
          </p:spPr>
          <p:txBody>
            <a:bodyPr wrap="square" rtlCol="0">
              <a:spAutoFit/>
            </a:bodyPr>
            <a:lstStyle/>
            <a:p>
              <a:r>
                <a:rPr lang="en-US" sz="1400" dirty="0"/>
                <a:t>mCSD – Care Services Selective Consumer</a:t>
              </a:r>
            </a:p>
          </p:txBody>
        </p:sp>
        <p:sp>
          <p:nvSpPr>
            <p:cNvPr id="95" name="TextBox 94">
              <a:extLst>
                <a:ext uri="{FF2B5EF4-FFF2-40B4-BE49-F238E27FC236}">
                  <a16:creationId xmlns:a16="http://schemas.microsoft.com/office/drawing/2014/main" id="{61F73FFB-198D-466B-98EB-8FCC73C51D9F}"/>
                </a:ext>
              </a:extLst>
            </p:cNvPr>
            <p:cNvSpPr txBox="1"/>
            <p:nvPr/>
          </p:nvSpPr>
          <p:spPr>
            <a:xfrm rot="16200000">
              <a:off x="7416704" y="4826561"/>
              <a:ext cx="2678216" cy="307777"/>
            </a:xfrm>
            <a:prstGeom prst="rect">
              <a:avLst/>
            </a:prstGeom>
            <a:noFill/>
            <a:ln>
              <a:solidFill>
                <a:schemeClr val="tx1"/>
              </a:solidFill>
              <a:prstDash val="dash"/>
            </a:ln>
          </p:spPr>
          <p:txBody>
            <a:bodyPr wrap="square" rtlCol="0">
              <a:spAutoFit/>
            </a:bodyPr>
            <a:lstStyle/>
            <a:p>
              <a:r>
                <a:rPr lang="en-US" sz="1400" dirty="0"/>
                <a:t>SVCM – Consumer</a:t>
              </a:r>
            </a:p>
          </p:txBody>
        </p:sp>
        <p:sp>
          <p:nvSpPr>
            <p:cNvPr id="96" name="TextBox 95">
              <a:extLst>
                <a:ext uri="{FF2B5EF4-FFF2-40B4-BE49-F238E27FC236}">
                  <a16:creationId xmlns:a16="http://schemas.microsoft.com/office/drawing/2014/main" id="{841CD7B4-59C3-4760-8355-428AC478E586}"/>
                </a:ext>
              </a:extLst>
            </p:cNvPr>
            <p:cNvSpPr txBox="1"/>
            <p:nvPr/>
          </p:nvSpPr>
          <p:spPr>
            <a:xfrm rot="16200000">
              <a:off x="8569517" y="4826559"/>
              <a:ext cx="2678216" cy="307777"/>
            </a:xfrm>
            <a:prstGeom prst="rect">
              <a:avLst/>
            </a:prstGeom>
            <a:noFill/>
            <a:ln>
              <a:solidFill>
                <a:schemeClr val="tx1"/>
              </a:solidFill>
              <a:prstDash val="dash"/>
            </a:ln>
          </p:spPr>
          <p:txBody>
            <a:bodyPr wrap="square" rtlCol="0">
              <a:spAutoFit/>
            </a:bodyPr>
            <a:lstStyle/>
            <a:p>
              <a:r>
                <a:rPr lang="en-US" sz="1400" dirty="0"/>
                <a:t>IUA – Resource Server</a:t>
              </a:r>
            </a:p>
          </p:txBody>
        </p:sp>
        <p:sp>
          <p:nvSpPr>
            <p:cNvPr id="99" name="TextBox 98">
              <a:extLst>
                <a:ext uri="{FF2B5EF4-FFF2-40B4-BE49-F238E27FC236}">
                  <a16:creationId xmlns:a16="http://schemas.microsoft.com/office/drawing/2014/main" id="{491F345F-C2C5-4DB2-AD37-211D18604330}"/>
                </a:ext>
              </a:extLst>
            </p:cNvPr>
            <p:cNvSpPr txBox="1"/>
            <p:nvPr/>
          </p:nvSpPr>
          <p:spPr>
            <a:xfrm rot="16200000">
              <a:off x="6487264" y="4826563"/>
              <a:ext cx="2678216" cy="307777"/>
            </a:xfrm>
            <a:prstGeom prst="rect">
              <a:avLst/>
            </a:prstGeom>
            <a:noFill/>
            <a:ln>
              <a:solidFill>
                <a:schemeClr val="tx1"/>
              </a:solidFill>
              <a:prstDash val="dash"/>
            </a:ln>
          </p:spPr>
          <p:txBody>
            <a:bodyPr wrap="square" rtlCol="0">
              <a:spAutoFit/>
            </a:bodyPr>
            <a:lstStyle/>
            <a:p>
              <a:r>
                <a:rPr lang="en-US" sz="1400" dirty="0"/>
                <a:t>ATNA – Secure Node</a:t>
              </a:r>
            </a:p>
          </p:txBody>
        </p:sp>
        <p:sp>
          <p:nvSpPr>
            <p:cNvPr id="100" name="TextBox 99">
              <a:extLst>
                <a:ext uri="{FF2B5EF4-FFF2-40B4-BE49-F238E27FC236}">
                  <a16:creationId xmlns:a16="http://schemas.microsoft.com/office/drawing/2014/main" id="{45974C07-F206-4ED1-AF07-7C8FCB6CBE88}"/>
                </a:ext>
              </a:extLst>
            </p:cNvPr>
            <p:cNvSpPr txBox="1"/>
            <p:nvPr/>
          </p:nvSpPr>
          <p:spPr>
            <a:xfrm rot="16200000">
              <a:off x="6911774" y="4826563"/>
              <a:ext cx="2678216" cy="307777"/>
            </a:xfrm>
            <a:prstGeom prst="rect">
              <a:avLst/>
            </a:prstGeom>
            <a:noFill/>
            <a:ln>
              <a:solidFill>
                <a:schemeClr val="tx1"/>
              </a:solidFill>
              <a:prstDash val="dash"/>
            </a:ln>
          </p:spPr>
          <p:txBody>
            <a:bodyPr wrap="square" rtlCol="0">
              <a:spAutoFit/>
            </a:bodyPr>
            <a:lstStyle/>
            <a:p>
              <a:r>
                <a:rPr lang="en-US" sz="1400" dirty="0"/>
                <a:t>CT – Time Client</a:t>
              </a:r>
            </a:p>
          </p:txBody>
        </p:sp>
        <p:sp>
          <p:nvSpPr>
            <p:cNvPr id="141" name="TextBox 140">
              <a:extLst>
                <a:ext uri="{FF2B5EF4-FFF2-40B4-BE49-F238E27FC236}">
                  <a16:creationId xmlns:a16="http://schemas.microsoft.com/office/drawing/2014/main" id="{93F21458-2323-4F5F-80A5-762435022C32}"/>
                </a:ext>
              </a:extLst>
            </p:cNvPr>
            <p:cNvSpPr txBox="1"/>
            <p:nvPr/>
          </p:nvSpPr>
          <p:spPr>
            <a:xfrm rot="16200000">
              <a:off x="8994476" y="4826559"/>
              <a:ext cx="2678216" cy="307777"/>
            </a:xfrm>
            <a:prstGeom prst="rect">
              <a:avLst/>
            </a:prstGeom>
            <a:noFill/>
            <a:ln>
              <a:solidFill>
                <a:schemeClr val="tx1"/>
              </a:solidFill>
              <a:prstDash val="dash"/>
            </a:ln>
          </p:spPr>
          <p:txBody>
            <a:bodyPr wrap="square" rtlCol="0">
              <a:spAutoFit/>
            </a:bodyPr>
            <a:lstStyle/>
            <a:p>
              <a:r>
                <a:rPr lang="en-US" sz="1400" dirty="0"/>
                <a:t>IUA – Authorization Service</a:t>
              </a:r>
            </a:p>
          </p:txBody>
        </p:sp>
      </p:grpSp>
      <p:sp>
        <p:nvSpPr>
          <p:cNvPr id="16" name="Arrow: Right 15">
            <a:extLst>
              <a:ext uri="{FF2B5EF4-FFF2-40B4-BE49-F238E27FC236}">
                <a16:creationId xmlns:a16="http://schemas.microsoft.com/office/drawing/2014/main" id="{7884E45F-0131-4802-9C5E-344B405EEEE4}"/>
              </a:ext>
            </a:extLst>
          </p:cNvPr>
          <p:cNvSpPr/>
          <p:nvPr/>
        </p:nvSpPr>
        <p:spPr>
          <a:xfrm>
            <a:off x="3048277" y="922433"/>
            <a:ext cx="698511" cy="5341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Right 141">
            <a:extLst>
              <a:ext uri="{FF2B5EF4-FFF2-40B4-BE49-F238E27FC236}">
                <a16:creationId xmlns:a16="http://schemas.microsoft.com/office/drawing/2014/main" id="{3F49758F-C214-4076-A798-3E92BDF4B981}"/>
              </a:ext>
            </a:extLst>
          </p:cNvPr>
          <p:cNvSpPr/>
          <p:nvPr/>
        </p:nvSpPr>
        <p:spPr>
          <a:xfrm>
            <a:off x="8468752" y="917670"/>
            <a:ext cx="698511" cy="5341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itle 1">
            <a:extLst>
              <a:ext uri="{FF2B5EF4-FFF2-40B4-BE49-F238E27FC236}">
                <a16:creationId xmlns:a16="http://schemas.microsoft.com/office/drawing/2014/main" id="{CC5E5AA3-E4EC-49ED-90DB-6C08DC7EB04B}"/>
              </a:ext>
            </a:extLst>
          </p:cNvPr>
          <p:cNvSpPr>
            <a:spLocks noGrp="1"/>
          </p:cNvSpPr>
          <p:nvPr>
            <p:ph type="title"/>
          </p:nvPr>
        </p:nvSpPr>
        <p:spPr>
          <a:xfrm>
            <a:off x="788791" y="194450"/>
            <a:ext cx="10515600" cy="497359"/>
          </a:xfrm>
        </p:spPr>
        <p:txBody>
          <a:bodyPr>
            <a:normAutofit fontScale="90000"/>
          </a:bodyPr>
          <a:lstStyle/>
          <a:p>
            <a:r>
              <a:rPr lang="en-US" dirty="0"/>
              <a:t>Mobile Health Document Sharing (MHDS)</a:t>
            </a:r>
          </a:p>
        </p:txBody>
      </p:sp>
      <p:pic>
        <p:nvPicPr>
          <p:cNvPr id="2" name="Audio 1">
            <a:hlinkClick r:id="" action="ppaction://media"/>
            <a:extLst>
              <a:ext uri="{FF2B5EF4-FFF2-40B4-BE49-F238E27FC236}">
                <a16:creationId xmlns:a16="http://schemas.microsoft.com/office/drawing/2014/main" id="{A62B4966-31CB-45EE-9201-97002DCA5B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3318040"/>
      </p:ext>
    </p:extLst>
  </p:cSld>
  <p:clrMapOvr>
    <a:masterClrMapping/>
  </p:clrMapOvr>
  <mc:AlternateContent xmlns:mc="http://schemas.openxmlformats.org/markup-compatibility/2006" xmlns:p14="http://schemas.microsoft.com/office/powerpoint/2010/main">
    <mc:Choice Requires="p14">
      <p:transition spd="slow" p14:dur="2000" advTm="185152"/>
    </mc:Choice>
    <mc:Fallback xmlns="">
      <p:transition spd="slow" advTm="185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5145-E0D3-4106-90C8-90C86AF321D0}"/>
              </a:ext>
            </a:extLst>
          </p:cNvPr>
          <p:cNvSpPr>
            <a:spLocks noGrp="1"/>
          </p:cNvSpPr>
          <p:nvPr>
            <p:ph type="title"/>
          </p:nvPr>
        </p:nvSpPr>
        <p:spPr/>
        <p:txBody>
          <a:bodyPr>
            <a:normAutofit/>
          </a:bodyPr>
          <a:lstStyle/>
          <a:p>
            <a:r>
              <a:rPr lang="en-US" dirty="0"/>
              <a:t>Agenda	- </a:t>
            </a:r>
            <a:r>
              <a:rPr lang="en-US" sz="2800" dirty="0"/>
              <a:t>Using FHIR to get to published Documents</a:t>
            </a:r>
            <a:endParaRPr lang="en-US" dirty="0"/>
          </a:p>
        </p:txBody>
      </p:sp>
      <p:sp>
        <p:nvSpPr>
          <p:cNvPr id="3" name="Content Placeholder 2">
            <a:extLst>
              <a:ext uri="{FF2B5EF4-FFF2-40B4-BE49-F238E27FC236}">
                <a16:creationId xmlns:a16="http://schemas.microsoft.com/office/drawing/2014/main" id="{3D08971D-E98C-405D-9517-BFA5EA22B3D5}"/>
              </a:ext>
            </a:extLst>
          </p:cNvPr>
          <p:cNvSpPr>
            <a:spLocks noGrp="1"/>
          </p:cNvSpPr>
          <p:nvPr>
            <p:ph idx="1"/>
          </p:nvPr>
        </p:nvSpPr>
        <p:spPr/>
        <p:txBody>
          <a:bodyPr>
            <a:normAutofit fontScale="85000" lnSpcReduction="20000"/>
          </a:bodyPr>
          <a:lstStyle/>
          <a:p>
            <a:r>
              <a:rPr lang="en-US" sz="3600" dirty="0"/>
              <a:t>Document Sharing</a:t>
            </a:r>
          </a:p>
          <a:p>
            <a:r>
              <a:rPr lang="en-US" sz="3600" dirty="0"/>
              <a:t>FHIR access to Documents</a:t>
            </a:r>
          </a:p>
          <a:p>
            <a:pPr lvl="1"/>
            <a:r>
              <a:rPr lang="en-US" sz="3309" dirty="0"/>
              <a:t>MHD –&gt; XDS on FHIR</a:t>
            </a:r>
          </a:p>
          <a:p>
            <a:pPr lvl="1"/>
            <a:r>
              <a:rPr lang="en-US" sz="2800" dirty="0"/>
              <a:t>Support profiles: IUA, PDQm, PIXm, </a:t>
            </a:r>
            <a:r>
              <a:rPr lang="en-US" sz="2800" dirty="0" err="1"/>
              <a:t>mCDS</a:t>
            </a:r>
            <a:r>
              <a:rPr lang="en-US" sz="2800" dirty="0"/>
              <a:t>, …</a:t>
            </a:r>
          </a:p>
          <a:p>
            <a:r>
              <a:rPr lang="en-US" sz="3600" dirty="0"/>
              <a:t>MHDS as a full FHIR stack solution</a:t>
            </a:r>
          </a:p>
          <a:p>
            <a:r>
              <a:rPr lang="en-US" sz="3600" dirty="0"/>
              <a:t>Consuming Elements/Resources</a:t>
            </a:r>
          </a:p>
          <a:p>
            <a:pPr lvl="1"/>
            <a:r>
              <a:rPr lang="en-US" sz="3309" dirty="0" err="1"/>
              <a:t>mXDE</a:t>
            </a:r>
            <a:r>
              <a:rPr lang="en-US" sz="3309" dirty="0"/>
              <a:t> + </a:t>
            </a:r>
            <a:r>
              <a:rPr lang="en-US" sz="3309" dirty="0" err="1"/>
              <a:t>QEDm</a:t>
            </a:r>
            <a:endParaRPr lang="en-US" sz="3309" dirty="0"/>
          </a:p>
          <a:p>
            <a:pPr lvl="1"/>
            <a:r>
              <a:rPr lang="en-US" sz="3200" dirty="0"/>
              <a:t>Add Provenance – to get back to source documents</a:t>
            </a:r>
          </a:p>
          <a:p>
            <a:pPr lvl="2"/>
            <a:r>
              <a:rPr lang="en-US" sz="2909" dirty="0"/>
              <a:t>MHD</a:t>
            </a:r>
          </a:p>
          <a:p>
            <a:r>
              <a:rPr lang="en-US" sz="3600" dirty="0"/>
              <a:t>Conclusion</a:t>
            </a:r>
          </a:p>
          <a:p>
            <a:pPr marL="0" indent="0">
              <a:buNone/>
            </a:pPr>
            <a:endParaRPr lang="en-US" sz="3600" dirty="0"/>
          </a:p>
        </p:txBody>
      </p:sp>
      <p:pic>
        <p:nvPicPr>
          <p:cNvPr id="4" name="Audio 3">
            <a:hlinkClick r:id="" action="ppaction://media"/>
            <a:extLst>
              <a:ext uri="{FF2B5EF4-FFF2-40B4-BE49-F238E27FC236}">
                <a16:creationId xmlns:a16="http://schemas.microsoft.com/office/drawing/2014/main" id="{D748C575-5CE7-4F39-974B-D22F3ACDF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89654593"/>
      </p:ext>
    </p:extLst>
  </p:cSld>
  <p:clrMapOvr>
    <a:masterClrMapping/>
  </p:clrMapOvr>
  <mc:AlternateContent xmlns:mc="http://schemas.openxmlformats.org/markup-compatibility/2006" xmlns:p14="http://schemas.microsoft.com/office/powerpoint/2010/main">
    <mc:Choice Requires="p14">
      <p:transition spd="slow" p14:dur="2000" advTm="42707"/>
    </mc:Choice>
    <mc:Fallback xmlns="">
      <p:transition spd="slow" advTm="42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3B3F-FCAB-4DA7-8304-E0E63BC8EFB5}"/>
              </a:ext>
            </a:extLst>
          </p:cNvPr>
          <p:cNvSpPr>
            <a:spLocks noGrp="1"/>
          </p:cNvSpPr>
          <p:nvPr>
            <p:ph type="title"/>
          </p:nvPr>
        </p:nvSpPr>
        <p:spPr/>
        <p:txBody>
          <a:bodyPr/>
          <a:lstStyle/>
          <a:p>
            <a:r>
              <a:rPr lang="en-US" dirty="0"/>
              <a:t>IHE Publications in Implementation Guide(s)</a:t>
            </a:r>
          </a:p>
        </p:txBody>
      </p:sp>
      <p:sp>
        <p:nvSpPr>
          <p:cNvPr id="3" name="Content Placeholder 2">
            <a:extLst>
              <a:ext uri="{FF2B5EF4-FFF2-40B4-BE49-F238E27FC236}">
                <a16:creationId xmlns:a16="http://schemas.microsoft.com/office/drawing/2014/main" id="{667792BC-9F92-408C-AA93-86FBF146AD19}"/>
              </a:ext>
            </a:extLst>
          </p:cNvPr>
          <p:cNvSpPr>
            <a:spLocks noGrp="1"/>
          </p:cNvSpPr>
          <p:nvPr>
            <p:ph idx="1"/>
          </p:nvPr>
        </p:nvSpPr>
        <p:spPr/>
        <p:txBody>
          <a:bodyPr>
            <a:normAutofit fontScale="70000" lnSpcReduction="20000"/>
          </a:bodyPr>
          <a:lstStyle/>
          <a:p>
            <a:r>
              <a:rPr lang="en-US" dirty="0"/>
              <a:t>Published </a:t>
            </a:r>
            <a:r>
              <a:rPr lang="en-US" dirty="0">
                <a:hlinkClick r:id="rId5"/>
              </a:rPr>
              <a:t>https://profiles.ihe.net</a:t>
            </a:r>
            <a:r>
              <a:rPr lang="en-US" dirty="0"/>
              <a:t> </a:t>
            </a:r>
          </a:p>
          <a:p>
            <a:r>
              <a:rPr lang="en-US" sz="3200" dirty="0"/>
              <a:t>Managed on GitHub – </a:t>
            </a:r>
            <a:r>
              <a:rPr lang="en-US" sz="3200" dirty="0">
                <a:hlinkClick r:id="rId6"/>
              </a:rPr>
              <a:t>https://github.com/IHE</a:t>
            </a:r>
            <a:r>
              <a:rPr lang="en-US" sz="3200" dirty="0"/>
              <a:t> </a:t>
            </a:r>
            <a:endParaRPr lang="en-US" dirty="0"/>
          </a:p>
          <a:p>
            <a:pPr lvl="1"/>
            <a:endParaRPr lang="en-US" sz="2800" dirty="0"/>
          </a:p>
          <a:p>
            <a:pPr lvl="1"/>
            <a:r>
              <a:rPr lang="en-US" sz="3200" dirty="0"/>
              <a:t>Use-case(s)</a:t>
            </a:r>
          </a:p>
          <a:p>
            <a:pPr lvl="1"/>
            <a:r>
              <a:rPr lang="en-US" sz="3200" dirty="0"/>
              <a:t>Actor / Option declaration</a:t>
            </a:r>
          </a:p>
          <a:p>
            <a:pPr lvl="1"/>
            <a:r>
              <a:rPr lang="en-US" sz="3200" dirty="0"/>
              <a:t>Transactions / Content</a:t>
            </a:r>
          </a:p>
          <a:p>
            <a:pPr lvl="1"/>
            <a:r>
              <a:rPr lang="en-US" sz="3200" dirty="0"/>
              <a:t>CapabilityStatement(s)</a:t>
            </a:r>
          </a:p>
          <a:p>
            <a:pPr lvl="1"/>
            <a:r>
              <a:rPr lang="en-US" sz="3200" dirty="0" err="1"/>
              <a:t>StructureDefinition</a:t>
            </a:r>
            <a:r>
              <a:rPr lang="en-US" sz="3200" dirty="0"/>
              <a:t>(s)</a:t>
            </a:r>
          </a:p>
          <a:p>
            <a:pPr lvl="1"/>
            <a:r>
              <a:rPr lang="en-US" sz="3200" dirty="0" err="1"/>
              <a:t>CodeSystem</a:t>
            </a:r>
            <a:endParaRPr lang="en-US" sz="3200" dirty="0"/>
          </a:p>
          <a:p>
            <a:pPr lvl="1"/>
            <a:r>
              <a:rPr lang="en-US" sz="3200" dirty="0"/>
              <a:t>ValueSet</a:t>
            </a:r>
          </a:p>
          <a:p>
            <a:pPr lvl="1"/>
            <a:r>
              <a:rPr lang="en-US" sz="3200" dirty="0"/>
              <a:t>Examples</a:t>
            </a:r>
          </a:p>
          <a:p>
            <a:pPr lvl="1"/>
            <a:r>
              <a:rPr lang="en-US" sz="3200" dirty="0"/>
              <a:t>Test Plans</a:t>
            </a:r>
          </a:p>
          <a:p>
            <a:endParaRPr lang="en-US" sz="3600" dirty="0"/>
          </a:p>
          <a:p>
            <a:endParaRPr lang="en-US" sz="1600" dirty="0"/>
          </a:p>
        </p:txBody>
      </p:sp>
      <p:sp>
        <p:nvSpPr>
          <p:cNvPr id="5" name="Content Placeholder 2">
            <a:extLst>
              <a:ext uri="{FF2B5EF4-FFF2-40B4-BE49-F238E27FC236}">
                <a16:creationId xmlns:a16="http://schemas.microsoft.com/office/drawing/2014/main" id="{C72ADC82-A9F9-42A8-B5AB-58AE3BFBC280}"/>
              </a:ext>
            </a:extLst>
          </p:cNvPr>
          <p:cNvSpPr txBox="1">
            <a:spLocks/>
          </p:cNvSpPr>
          <p:nvPr/>
        </p:nvSpPr>
        <p:spPr>
          <a:xfrm>
            <a:off x="5940552" y="977462"/>
            <a:ext cx="6251448" cy="5267555"/>
          </a:xfrm>
          <a:prstGeom prst="rect">
            <a:avLst/>
          </a:prstGeom>
        </p:spPr>
        <p:txBody>
          <a:bodyPr vert="horz" lIns="91440" tIns="45720" rIns="91440" bIns="45720" rtlCol="0">
            <a:normAutofit/>
          </a:bodyPr>
          <a:lstStyle>
            <a:lvl1pPr marL="166416" indent="-166416" algn="l" defTabSz="665665" rtl="0" eaLnBrk="1" latinLnBrk="0" hangingPunct="1">
              <a:lnSpc>
                <a:spcPct val="90000"/>
              </a:lnSpc>
              <a:spcBef>
                <a:spcPts val="728"/>
              </a:spcBef>
              <a:buFont typeface="Arial" panose="020B0604020202020204" pitchFamily="34" charset="0"/>
              <a:buChar char="•"/>
              <a:defRPr sz="2038" kern="1200">
                <a:solidFill>
                  <a:schemeClr val="tx1">
                    <a:lumMod val="65000"/>
                    <a:lumOff val="35000"/>
                  </a:schemeClr>
                </a:solidFill>
                <a:latin typeface="+mn-lt"/>
                <a:ea typeface="+mn-ea"/>
                <a:cs typeface="+mn-cs"/>
              </a:defRPr>
            </a:lvl1pPr>
            <a:lvl2pPr marL="499249" indent="-166416" algn="l" defTabSz="665665" rtl="0" eaLnBrk="1" latinLnBrk="0" hangingPunct="1">
              <a:lnSpc>
                <a:spcPct val="90000"/>
              </a:lnSpc>
              <a:spcBef>
                <a:spcPts val="364"/>
              </a:spcBef>
              <a:buFont typeface="Arial" panose="020B0604020202020204" pitchFamily="34" charset="0"/>
              <a:buChar char="•"/>
              <a:defRPr sz="1747" kern="1200">
                <a:solidFill>
                  <a:schemeClr val="tx1">
                    <a:lumMod val="65000"/>
                    <a:lumOff val="35000"/>
                  </a:schemeClr>
                </a:solidFill>
                <a:latin typeface="+mn-lt"/>
                <a:ea typeface="+mn-ea"/>
                <a:cs typeface="+mn-cs"/>
              </a:defRPr>
            </a:lvl2pPr>
            <a:lvl3pPr marL="832081" indent="-166416" algn="l" defTabSz="665665" rtl="0" eaLnBrk="1" latinLnBrk="0" hangingPunct="1">
              <a:lnSpc>
                <a:spcPct val="90000"/>
              </a:lnSpc>
              <a:spcBef>
                <a:spcPts val="364"/>
              </a:spcBef>
              <a:buFont typeface="Arial" panose="020B0604020202020204" pitchFamily="34" charset="0"/>
              <a:buChar char="•"/>
              <a:defRPr sz="1456" kern="1200">
                <a:solidFill>
                  <a:schemeClr val="tx1">
                    <a:lumMod val="65000"/>
                    <a:lumOff val="35000"/>
                  </a:schemeClr>
                </a:solidFill>
                <a:latin typeface="+mn-lt"/>
                <a:ea typeface="+mn-ea"/>
                <a:cs typeface="+mn-cs"/>
              </a:defRPr>
            </a:lvl3pPr>
            <a:lvl4pPr marL="1164914"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4pPr>
            <a:lvl5pPr marL="1497746"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endParaRPr lang="en-US" sz="1600" dirty="0"/>
          </a:p>
        </p:txBody>
      </p:sp>
      <p:pic>
        <p:nvPicPr>
          <p:cNvPr id="4" name="Audio 3">
            <a:hlinkClick r:id="" action="ppaction://media"/>
            <a:extLst>
              <a:ext uri="{FF2B5EF4-FFF2-40B4-BE49-F238E27FC236}">
                <a16:creationId xmlns:a16="http://schemas.microsoft.com/office/drawing/2014/main" id="{D07D2BD5-F894-45AD-8020-5BCF4B103F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6506803"/>
      </p:ext>
    </p:extLst>
  </p:cSld>
  <p:clrMapOvr>
    <a:masterClrMapping/>
  </p:clrMapOvr>
  <mc:AlternateContent xmlns:mc="http://schemas.openxmlformats.org/markup-compatibility/2006" xmlns:p14="http://schemas.microsoft.com/office/powerpoint/2010/main">
    <mc:Choice Requires="p14">
      <p:transition spd="slow" p14:dur="2000" advTm="50158"/>
    </mc:Choice>
    <mc:Fallback xmlns="">
      <p:transition spd="slow" advTm="50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23CE-117C-4110-9E5F-E3175BAB96FA}"/>
              </a:ext>
            </a:extLst>
          </p:cNvPr>
          <p:cNvSpPr>
            <a:spLocks noGrp="1"/>
          </p:cNvSpPr>
          <p:nvPr>
            <p:ph type="title"/>
          </p:nvPr>
        </p:nvSpPr>
        <p:spPr>
          <a:xfrm>
            <a:off x="838200" y="365126"/>
            <a:ext cx="10880834" cy="671274"/>
          </a:xfrm>
        </p:spPr>
        <p:txBody>
          <a:bodyPr>
            <a:normAutofit fontScale="90000"/>
          </a:bodyPr>
          <a:lstStyle/>
          <a:p>
            <a:r>
              <a:rPr lang="en-US" dirty="0"/>
              <a:t>Which Infrastructure to use?</a:t>
            </a:r>
          </a:p>
        </p:txBody>
      </p:sp>
      <p:sp>
        <p:nvSpPr>
          <p:cNvPr id="4" name="Slide Number Placeholder 3">
            <a:extLst>
              <a:ext uri="{FF2B5EF4-FFF2-40B4-BE49-F238E27FC236}">
                <a16:creationId xmlns:a16="http://schemas.microsoft.com/office/drawing/2014/main" id="{222EA956-56C4-47DB-9203-C58832E351BF}"/>
              </a:ext>
            </a:extLst>
          </p:cNvPr>
          <p:cNvSpPr>
            <a:spLocks noGrp="1"/>
          </p:cNvSpPr>
          <p:nvPr>
            <p:ph type="sldNum" sz="quarter" idx="12"/>
          </p:nvPr>
        </p:nvSpPr>
        <p:spPr>
          <a:xfrm>
            <a:off x="8610600" y="6196904"/>
            <a:ext cx="2743200" cy="365125"/>
          </a:xfrm>
        </p:spPr>
        <p:txBody>
          <a:bodyPr/>
          <a:lstStyle/>
          <a:p>
            <a:pPr>
              <a:defRPr/>
            </a:pPr>
            <a:fld id="{336892F5-F7A2-420A-8BF3-D2A2054912B1}" type="slidenum">
              <a:rPr lang="en-US" smtClean="0"/>
              <a:pPr>
                <a:defRPr/>
              </a:pPr>
              <a:t>21</a:t>
            </a:fld>
            <a:endParaRPr lang="en-US"/>
          </a:p>
        </p:txBody>
      </p:sp>
      <p:sp>
        <p:nvSpPr>
          <p:cNvPr id="6" name="Rectangle 5">
            <a:extLst>
              <a:ext uri="{FF2B5EF4-FFF2-40B4-BE49-F238E27FC236}">
                <a16:creationId xmlns:a16="http://schemas.microsoft.com/office/drawing/2014/main" id="{EAEDD60D-3D5F-4518-8AD8-37733F53571F}"/>
              </a:ext>
            </a:extLst>
          </p:cNvPr>
          <p:cNvSpPr/>
          <p:nvPr/>
        </p:nvSpPr>
        <p:spPr>
          <a:xfrm>
            <a:off x="1326740" y="1059777"/>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XDS?</a:t>
            </a:r>
          </a:p>
        </p:txBody>
      </p:sp>
      <p:sp>
        <p:nvSpPr>
          <p:cNvPr id="7" name="Rectangle 6">
            <a:extLst>
              <a:ext uri="{FF2B5EF4-FFF2-40B4-BE49-F238E27FC236}">
                <a16:creationId xmlns:a16="http://schemas.microsoft.com/office/drawing/2014/main" id="{83840346-F409-46EB-8234-E7A649733065}"/>
              </a:ext>
            </a:extLst>
          </p:cNvPr>
          <p:cNvSpPr/>
          <p:nvPr/>
        </p:nvSpPr>
        <p:spPr>
          <a:xfrm>
            <a:off x="1326740" y="2065440"/>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XCA?</a:t>
            </a:r>
          </a:p>
        </p:txBody>
      </p:sp>
      <p:sp>
        <p:nvSpPr>
          <p:cNvPr id="8" name="Rectangle 7">
            <a:extLst>
              <a:ext uri="{FF2B5EF4-FFF2-40B4-BE49-F238E27FC236}">
                <a16:creationId xmlns:a16="http://schemas.microsoft.com/office/drawing/2014/main" id="{3F16AC36-8FD3-41C7-807D-EE82D857C991}"/>
              </a:ext>
            </a:extLst>
          </p:cNvPr>
          <p:cNvSpPr/>
          <p:nvPr/>
        </p:nvSpPr>
        <p:spPr>
          <a:xfrm>
            <a:off x="1326740" y="3071103"/>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Async backbone?</a:t>
            </a:r>
          </a:p>
        </p:txBody>
      </p:sp>
      <p:sp>
        <p:nvSpPr>
          <p:cNvPr id="9" name="Rectangle 8">
            <a:extLst>
              <a:ext uri="{FF2B5EF4-FFF2-40B4-BE49-F238E27FC236}">
                <a16:creationId xmlns:a16="http://schemas.microsoft.com/office/drawing/2014/main" id="{1F45BA9C-4E8E-4303-B94C-D8C5AAA911B0}"/>
              </a:ext>
            </a:extLst>
          </p:cNvPr>
          <p:cNvSpPr/>
          <p:nvPr/>
        </p:nvSpPr>
        <p:spPr>
          <a:xfrm>
            <a:off x="1326740" y="4076766"/>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End-to-End Security?</a:t>
            </a:r>
          </a:p>
        </p:txBody>
      </p:sp>
      <p:sp>
        <p:nvSpPr>
          <p:cNvPr id="10" name="Oval 9">
            <a:extLst>
              <a:ext uri="{FF2B5EF4-FFF2-40B4-BE49-F238E27FC236}">
                <a16:creationId xmlns:a16="http://schemas.microsoft.com/office/drawing/2014/main" id="{10879666-AF7D-4734-A5D9-5ED2420028AA}"/>
              </a:ext>
            </a:extLst>
          </p:cNvPr>
          <p:cNvSpPr/>
          <p:nvPr/>
        </p:nvSpPr>
        <p:spPr>
          <a:xfrm>
            <a:off x="10243513" y="964812"/>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a:t>
            </a:r>
            <a:r>
              <a:rPr lang="en-US" dirty="0">
                <a:highlight>
                  <a:srgbClr val="FFFF00"/>
                </a:highlight>
              </a:rPr>
              <a:t>+MHD</a:t>
            </a:r>
          </a:p>
        </p:txBody>
      </p:sp>
      <p:sp>
        <p:nvSpPr>
          <p:cNvPr id="11" name="Oval 10">
            <a:extLst>
              <a:ext uri="{FF2B5EF4-FFF2-40B4-BE49-F238E27FC236}">
                <a16:creationId xmlns:a16="http://schemas.microsoft.com/office/drawing/2014/main" id="{1F420B0C-935D-4883-B2BB-EA361D34C999}"/>
              </a:ext>
            </a:extLst>
          </p:cNvPr>
          <p:cNvSpPr/>
          <p:nvPr/>
        </p:nvSpPr>
        <p:spPr>
          <a:xfrm>
            <a:off x="7635812" y="2015914"/>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XCA </a:t>
            </a:r>
            <a:r>
              <a:rPr lang="en-US" dirty="0">
                <a:highlight>
                  <a:srgbClr val="FFFF00"/>
                </a:highlight>
              </a:rPr>
              <a:t>+MHD</a:t>
            </a:r>
          </a:p>
        </p:txBody>
      </p:sp>
      <p:sp>
        <p:nvSpPr>
          <p:cNvPr id="12" name="Oval 11">
            <a:extLst>
              <a:ext uri="{FF2B5EF4-FFF2-40B4-BE49-F238E27FC236}">
                <a16:creationId xmlns:a16="http://schemas.microsoft.com/office/drawing/2014/main" id="{2FB7BC71-28AE-4C17-8E28-77AEC5471498}"/>
              </a:ext>
            </a:extLst>
          </p:cNvPr>
          <p:cNvSpPr/>
          <p:nvPr/>
        </p:nvSpPr>
        <p:spPr>
          <a:xfrm>
            <a:off x="8244951" y="5380935"/>
            <a:ext cx="1634771" cy="10259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highlight>
                  <a:srgbClr val="FFFF00"/>
                </a:highlight>
              </a:rPr>
              <a:t>MHDS</a:t>
            </a:r>
          </a:p>
        </p:txBody>
      </p:sp>
      <p:cxnSp>
        <p:nvCxnSpPr>
          <p:cNvPr id="14" name="Straight Arrow Connector 13">
            <a:extLst>
              <a:ext uri="{FF2B5EF4-FFF2-40B4-BE49-F238E27FC236}">
                <a16:creationId xmlns:a16="http://schemas.microsoft.com/office/drawing/2014/main" id="{CABD3410-7720-4695-8D12-C1A4176498ED}"/>
              </a:ext>
            </a:extLst>
          </p:cNvPr>
          <p:cNvCxnSpPr>
            <a:cxnSpLocks/>
            <a:stCxn id="6" idx="2"/>
            <a:endCxn id="7" idx="0"/>
          </p:cNvCxnSpPr>
          <p:nvPr/>
        </p:nvCxnSpPr>
        <p:spPr>
          <a:xfrm>
            <a:off x="2701910" y="1731051"/>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4EA61B6-347A-4280-809A-6A48AFBD8CE5}"/>
              </a:ext>
            </a:extLst>
          </p:cNvPr>
          <p:cNvCxnSpPr>
            <a:cxnSpLocks/>
            <a:stCxn id="7" idx="3"/>
            <a:endCxn id="11" idx="2"/>
          </p:cNvCxnSpPr>
          <p:nvPr/>
        </p:nvCxnSpPr>
        <p:spPr>
          <a:xfrm>
            <a:off x="4077080" y="2401077"/>
            <a:ext cx="3558732" cy="7203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F9F7A0C-D793-48EC-808E-A7E2A83C5F42}"/>
              </a:ext>
            </a:extLst>
          </p:cNvPr>
          <p:cNvCxnSpPr>
            <a:cxnSpLocks/>
            <a:stCxn id="8" idx="3"/>
            <a:endCxn id="65" idx="1"/>
          </p:cNvCxnSpPr>
          <p:nvPr/>
        </p:nvCxnSpPr>
        <p:spPr>
          <a:xfrm>
            <a:off x="4077080" y="3406740"/>
            <a:ext cx="2633576" cy="76413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CCBE64F-3CA1-40AB-AD8E-EFD308C94B01}"/>
              </a:ext>
            </a:extLst>
          </p:cNvPr>
          <p:cNvCxnSpPr>
            <a:cxnSpLocks/>
            <a:stCxn id="9" idx="3"/>
            <a:endCxn id="65" idx="1"/>
          </p:cNvCxnSpPr>
          <p:nvPr/>
        </p:nvCxnSpPr>
        <p:spPr>
          <a:xfrm flipV="1">
            <a:off x="4077080" y="4170876"/>
            <a:ext cx="2633576" cy="24152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33AE22E-1A2E-4C11-B1D1-A69C1E5E1D17}"/>
              </a:ext>
            </a:extLst>
          </p:cNvPr>
          <p:cNvCxnSpPr>
            <a:cxnSpLocks/>
            <a:stCxn id="6" idx="3"/>
            <a:endCxn id="10" idx="2"/>
          </p:cNvCxnSpPr>
          <p:nvPr/>
        </p:nvCxnSpPr>
        <p:spPr>
          <a:xfrm>
            <a:off x="4077080" y="1395414"/>
            <a:ext cx="6166433" cy="2659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6AB36B-AC5C-410D-9BF1-58F623B77737}"/>
              </a:ext>
            </a:extLst>
          </p:cNvPr>
          <p:cNvCxnSpPr>
            <a:cxnSpLocks/>
            <a:stCxn id="7" idx="2"/>
            <a:endCxn id="8" idx="0"/>
          </p:cNvCxnSpPr>
          <p:nvPr/>
        </p:nvCxnSpPr>
        <p:spPr>
          <a:xfrm>
            <a:off x="2701910" y="2736714"/>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82A5A3F-F3D7-4E94-928A-F8FF32434E4A}"/>
              </a:ext>
            </a:extLst>
          </p:cNvPr>
          <p:cNvCxnSpPr>
            <a:cxnSpLocks/>
            <a:stCxn id="8" idx="2"/>
            <a:endCxn id="9" idx="0"/>
          </p:cNvCxnSpPr>
          <p:nvPr/>
        </p:nvCxnSpPr>
        <p:spPr>
          <a:xfrm>
            <a:off x="2701910" y="3742377"/>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F9BD237-68F6-4835-987F-B55019FE4C12}"/>
              </a:ext>
            </a:extLst>
          </p:cNvPr>
          <p:cNvCxnSpPr>
            <a:cxnSpLocks/>
            <a:stCxn id="9" idx="2"/>
            <a:endCxn id="35" idx="0"/>
          </p:cNvCxnSpPr>
          <p:nvPr/>
        </p:nvCxnSpPr>
        <p:spPr>
          <a:xfrm>
            <a:off x="2701910" y="4748040"/>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F9CE5C75-85ED-40AD-9D44-E6D12988B9F9}"/>
              </a:ext>
            </a:extLst>
          </p:cNvPr>
          <p:cNvSpPr/>
          <p:nvPr/>
        </p:nvSpPr>
        <p:spPr>
          <a:xfrm>
            <a:off x="4371980" y="5827774"/>
            <a:ext cx="2750340" cy="67127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No Current Infrastructure</a:t>
            </a:r>
          </a:p>
        </p:txBody>
      </p:sp>
      <p:cxnSp>
        <p:nvCxnSpPr>
          <p:cNvPr id="44" name="Straight Arrow Connector 43">
            <a:extLst>
              <a:ext uri="{FF2B5EF4-FFF2-40B4-BE49-F238E27FC236}">
                <a16:creationId xmlns:a16="http://schemas.microsoft.com/office/drawing/2014/main" id="{6610F051-F416-484D-AC41-339C0AB2F55F}"/>
              </a:ext>
            </a:extLst>
          </p:cNvPr>
          <p:cNvCxnSpPr>
            <a:cxnSpLocks/>
            <a:endCxn id="12" idx="2"/>
          </p:cNvCxnSpPr>
          <p:nvPr/>
        </p:nvCxnSpPr>
        <p:spPr>
          <a:xfrm flipV="1">
            <a:off x="2701910" y="5893909"/>
            <a:ext cx="5543041" cy="2616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167ED233-84F1-4E3D-80EC-5399F592E5F1}"/>
              </a:ext>
            </a:extLst>
          </p:cNvPr>
          <p:cNvSpPr txBox="1"/>
          <p:nvPr/>
        </p:nvSpPr>
        <p:spPr>
          <a:xfrm>
            <a:off x="4367487" y="1095635"/>
            <a:ext cx="512641" cy="369332"/>
          </a:xfrm>
          <a:prstGeom prst="rect">
            <a:avLst/>
          </a:prstGeom>
          <a:noFill/>
        </p:spPr>
        <p:txBody>
          <a:bodyPr wrap="none" rtlCol="0">
            <a:spAutoFit/>
          </a:bodyPr>
          <a:lstStyle/>
          <a:p>
            <a:r>
              <a:rPr lang="en-US" dirty="0"/>
              <a:t>YES</a:t>
            </a:r>
          </a:p>
        </p:txBody>
      </p:sp>
      <p:sp>
        <p:nvSpPr>
          <p:cNvPr id="56" name="TextBox 55">
            <a:extLst>
              <a:ext uri="{FF2B5EF4-FFF2-40B4-BE49-F238E27FC236}">
                <a16:creationId xmlns:a16="http://schemas.microsoft.com/office/drawing/2014/main" id="{B7988994-C1BA-43C1-9C46-6FE5226722CF}"/>
              </a:ext>
            </a:extLst>
          </p:cNvPr>
          <p:cNvSpPr txBox="1"/>
          <p:nvPr/>
        </p:nvSpPr>
        <p:spPr>
          <a:xfrm>
            <a:off x="4356233" y="2096697"/>
            <a:ext cx="512641" cy="369332"/>
          </a:xfrm>
          <a:prstGeom prst="rect">
            <a:avLst/>
          </a:prstGeom>
          <a:noFill/>
        </p:spPr>
        <p:txBody>
          <a:bodyPr wrap="none" rtlCol="0">
            <a:spAutoFit/>
          </a:bodyPr>
          <a:lstStyle/>
          <a:p>
            <a:r>
              <a:rPr lang="en-US" dirty="0"/>
              <a:t>YES</a:t>
            </a:r>
          </a:p>
        </p:txBody>
      </p:sp>
      <p:sp>
        <p:nvSpPr>
          <p:cNvPr id="57" name="TextBox 56">
            <a:extLst>
              <a:ext uri="{FF2B5EF4-FFF2-40B4-BE49-F238E27FC236}">
                <a16:creationId xmlns:a16="http://schemas.microsoft.com/office/drawing/2014/main" id="{E00140F3-3784-4D55-9B59-271D34C3D5BE}"/>
              </a:ext>
            </a:extLst>
          </p:cNvPr>
          <p:cNvSpPr txBox="1"/>
          <p:nvPr/>
        </p:nvSpPr>
        <p:spPr>
          <a:xfrm>
            <a:off x="4354242" y="3234389"/>
            <a:ext cx="512641" cy="369332"/>
          </a:xfrm>
          <a:prstGeom prst="rect">
            <a:avLst/>
          </a:prstGeom>
          <a:noFill/>
        </p:spPr>
        <p:txBody>
          <a:bodyPr wrap="none" rtlCol="0">
            <a:spAutoFit/>
          </a:bodyPr>
          <a:lstStyle/>
          <a:p>
            <a:r>
              <a:rPr lang="en-US" dirty="0"/>
              <a:t>YES</a:t>
            </a:r>
          </a:p>
        </p:txBody>
      </p:sp>
      <p:sp>
        <p:nvSpPr>
          <p:cNvPr id="58" name="TextBox 57">
            <a:extLst>
              <a:ext uri="{FF2B5EF4-FFF2-40B4-BE49-F238E27FC236}">
                <a16:creationId xmlns:a16="http://schemas.microsoft.com/office/drawing/2014/main" id="{B02917F4-1990-4E60-B4D3-B515D95DA2CD}"/>
              </a:ext>
            </a:extLst>
          </p:cNvPr>
          <p:cNvSpPr txBox="1"/>
          <p:nvPr/>
        </p:nvSpPr>
        <p:spPr>
          <a:xfrm>
            <a:off x="4356232" y="4040143"/>
            <a:ext cx="512641" cy="369332"/>
          </a:xfrm>
          <a:prstGeom prst="rect">
            <a:avLst/>
          </a:prstGeom>
          <a:noFill/>
        </p:spPr>
        <p:txBody>
          <a:bodyPr wrap="none" rtlCol="0">
            <a:spAutoFit/>
          </a:bodyPr>
          <a:lstStyle/>
          <a:p>
            <a:r>
              <a:rPr lang="en-US" dirty="0"/>
              <a:t>YES</a:t>
            </a:r>
          </a:p>
        </p:txBody>
      </p:sp>
      <p:sp>
        <p:nvSpPr>
          <p:cNvPr id="65" name="Rectangle 64">
            <a:extLst>
              <a:ext uri="{FF2B5EF4-FFF2-40B4-BE49-F238E27FC236}">
                <a16:creationId xmlns:a16="http://schemas.microsoft.com/office/drawing/2014/main" id="{D19DF8B5-D942-4A7B-ABF5-463748755EA2}"/>
              </a:ext>
            </a:extLst>
          </p:cNvPr>
          <p:cNvSpPr/>
          <p:nvPr/>
        </p:nvSpPr>
        <p:spPr>
          <a:xfrm>
            <a:off x="6710656" y="383523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Single Community?</a:t>
            </a:r>
          </a:p>
        </p:txBody>
      </p:sp>
      <p:cxnSp>
        <p:nvCxnSpPr>
          <p:cNvPr id="66" name="Straight Arrow Connector 65">
            <a:extLst>
              <a:ext uri="{FF2B5EF4-FFF2-40B4-BE49-F238E27FC236}">
                <a16:creationId xmlns:a16="http://schemas.microsoft.com/office/drawing/2014/main" id="{E290E19F-7B4E-40B4-A2AC-EA537E51ABCB}"/>
              </a:ext>
            </a:extLst>
          </p:cNvPr>
          <p:cNvCxnSpPr>
            <a:cxnSpLocks/>
            <a:stCxn id="65" idx="3"/>
            <a:endCxn id="10" idx="3"/>
          </p:cNvCxnSpPr>
          <p:nvPr/>
        </p:nvCxnSpPr>
        <p:spPr>
          <a:xfrm flipV="1">
            <a:off x="9460996" y="1745301"/>
            <a:ext cx="983383" cy="24255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F00E01D-62C1-4A47-8693-7D4E41958F31}"/>
              </a:ext>
            </a:extLst>
          </p:cNvPr>
          <p:cNvCxnSpPr>
            <a:cxnSpLocks/>
            <a:stCxn id="65" idx="0"/>
            <a:endCxn id="11" idx="4"/>
          </p:cNvCxnSpPr>
          <p:nvPr/>
        </p:nvCxnSpPr>
        <p:spPr>
          <a:xfrm flipV="1">
            <a:off x="8085826" y="2930314"/>
            <a:ext cx="235786" cy="90492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972E7452-33D7-425F-A451-AB65BA0ECBCB}"/>
              </a:ext>
            </a:extLst>
          </p:cNvPr>
          <p:cNvSpPr txBox="1"/>
          <p:nvPr/>
        </p:nvSpPr>
        <p:spPr>
          <a:xfrm>
            <a:off x="9547575" y="3713614"/>
            <a:ext cx="512641" cy="369332"/>
          </a:xfrm>
          <a:prstGeom prst="rect">
            <a:avLst/>
          </a:prstGeom>
          <a:noFill/>
        </p:spPr>
        <p:txBody>
          <a:bodyPr wrap="none" rtlCol="0">
            <a:spAutoFit/>
          </a:bodyPr>
          <a:lstStyle/>
          <a:p>
            <a:r>
              <a:rPr lang="en-US" dirty="0"/>
              <a:t>YES</a:t>
            </a:r>
          </a:p>
        </p:txBody>
      </p:sp>
      <p:sp>
        <p:nvSpPr>
          <p:cNvPr id="98" name="TextBox 97">
            <a:extLst>
              <a:ext uri="{FF2B5EF4-FFF2-40B4-BE49-F238E27FC236}">
                <a16:creationId xmlns:a16="http://schemas.microsoft.com/office/drawing/2014/main" id="{94003A2A-80CC-48DB-806B-708B12ADAC09}"/>
              </a:ext>
            </a:extLst>
          </p:cNvPr>
          <p:cNvSpPr txBox="1"/>
          <p:nvPr/>
        </p:nvSpPr>
        <p:spPr>
          <a:xfrm>
            <a:off x="8244952" y="3128565"/>
            <a:ext cx="512641" cy="369332"/>
          </a:xfrm>
          <a:prstGeom prst="rect">
            <a:avLst/>
          </a:prstGeom>
          <a:noFill/>
        </p:spPr>
        <p:txBody>
          <a:bodyPr wrap="square" rtlCol="0">
            <a:spAutoFit/>
          </a:bodyPr>
          <a:lstStyle/>
          <a:p>
            <a:r>
              <a:rPr lang="en-US" dirty="0"/>
              <a:t>NO</a:t>
            </a:r>
          </a:p>
        </p:txBody>
      </p:sp>
      <p:sp>
        <p:nvSpPr>
          <p:cNvPr id="32" name="Slide Number Placeholder 3">
            <a:extLst>
              <a:ext uri="{FF2B5EF4-FFF2-40B4-BE49-F238E27FC236}">
                <a16:creationId xmlns:a16="http://schemas.microsoft.com/office/drawing/2014/main" id="{70CD743C-9692-48CC-B2A9-46AFA6C46D63}"/>
              </a:ext>
            </a:extLst>
          </p:cNvPr>
          <p:cNvSpPr txBox="1">
            <a:spLocks/>
          </p:cNvSpPr>
          <p:nvPr/>
        </p:nvSpPr>
        <p:spPr>
          <a:xfrm>
            <a:off x="8610600" y="53809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6892F5-F7A2-420A-8BF3-D2A2054912B1}" type="slidenum">
              <a:rPr lang="en-US" smtClean="0"/>
              <a:pPr>
                <a:defRPr/>
              </a:pPr>
              <a:t>21</a:t>
            </a:fld>
            <a:endParaRPr lang="en-US"/>
          </a:p>
        </p:txBody>
      </p:sp>
      <p:sp>
        <p:nvSpPr>
          <p:cNvPr id="35" name="Rectangle 34">
            <a:extLst>
              <a:ext uri="{FF2B5EF4-FFF2-40B4-BE49-F238E27FC236}">
                <a16:creationId xmlns:a16="http://schemas.microsoft.com/office/drawing/2014/main" id="{8AE52A65-C009-4FAD-93DC-230A955E103D}"/>
              </a:ext>
            </a:extLst>
          </p:cNvPr>
          <p:cNvSpPr/>
          <p:nvPr/>
        </p:nvSpPr>
        <p:spPr>
          <a:xfrm>
            <a:off x="1326740" y="508242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Document Source/Consumer?</a:t>
            </a:r>
          </a:p>
        </p:txBody>
      </p:sp>
      <p:sp>
        <p:nvSpPr>
          <p:cNvPr id="37" name="TextBox 36">
            <a:extLst>
              <a:ext uri="{FF2B5EF4-FFF2-40B4-BE49-F238E27FC236}">
                <a16:creationId xmlns:a16="http://schemas.microsoft.com/office/drawing/2014/main" id="{14B10319-E63C-47DA-B68F-43290D7260C4}"/>
              </a:ext>
            </a:extLst>
          </p:cNvPr>
          <p:cNvSpPr txBox="1"/>
          <p:nvPr/>
        </p:nvSpPr>
        <p:spPr>
          <a:xfrm>
            <a:off x="4361469" y="4980593"/>
            <a:ext cx="512641" cy="369332"/>
          </a:xfrm>
          <a:prstGeom prst="rect">
            <a:avLst/>
          </a:prstGeom>
          <a:noFill/>
        </p:spPr>
        <p:txBody>
          <a:bodyPr wrap="none" rtlCol="0">
            <a:spAutoFit/>
          </a:bodyPr>
          <a:lstStyle/>
          <a:p>
            <a:r>
              <a:rPr lang="en-US" dirty="0"/>
              <a:t>YES</a:t>
            </a:r>
          </a:p>
        </p:txBody>
      </p:sp>
      <p:cxnSp>
        <p:nvCxnSpPr>
          <p:cNvPr id="40" name="Straight Arrow Connector 39">
            <a:extLst>
              <a:ext uri="{FF2B5EF4-FFF2-40B4-BE49-F238E27FC236}">
                <a16:creationId xmlns:a16="http://schemas.microsoft.com/office/drawing/2014/main" id="{7838CF80-331E-42AA-98DA-08969B167BA0}"/>
              </a:ext>
            </a:extLst>
          </p:cNvPr>
          <p:cNvCxnSpPr>
            <a:cxnSpLocks/>
            <a:stCxn id="35" idx="2"/>
          </p:cNvCxnSpPr>
          <p:nvPr/>
        </p:nvCxnSpPr>
        <p:spPr>
          <a:xfrm>
            <a:off x="2701910" y="5753703"/>
            <a:ext cx="0" cy="409708"/>
          </a:xfrm>
          <a:prstGeom prst="straightConnector1">
            <a:avLst/>
          </a:prstGeom>
          <a:ln w="50800">
            <a:tailEnd type="non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467E0C7-289A-40B2-B2A5-E328C1D815D7}"/>
              </a:ext>
            </a:extLst>
          </p:cNvPr>
          <p:cNvCxnSpPr>
            <a:cxnSpLocks/>
            <a:stCxn id="35" idx="3"/>
            <a:endCxn id="65" idx="2"/>
          </p:cNvCxnSpPr>
          <p:nvPr/>
        </p:nvCxnSpPr>
        <p:spPr>
          <a:xfrm flipV="1">
            <a:off x="4077080" y="4506513"/>
            <a:ext cx="4008746" cy="911553"/>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DECD20C6-2844-416C-A9E8-680E168058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1600077"/>
      </p:ext>
    </p:extLst>
  </p:cSld>
  <p:clrMapOvr>
    <a:masterClrMapping/>
  </p:clrMapOvr>
  <mc:AlternateContent xmlns:mc="http://schemas.openxmlformats.org/markup-compatibility/2006" xmlns:p14="http://schemas.microsoft.com/office/powerpoint/2010/main">
    <mc:Choice Requires="p14">
      <p:transition spd="slow" p14:dur="2000" advTm="157188"/>
    </mc:Choice>
    <mc:Fallback xmlns="">
      <p:transition spd="slow" advTm="157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E2EBAC-11BB-4E40-BCFE-FD07DD41EA25}"/>
              </a:ext>
            </a:extLst>
          </p:cNvPr>
          <p:cNvSpPr>
            <a:spLocks noGrp="1"/>
          </p:cNvSpPr>
          <p:nvPr>
            <p:ph type="title"/>
          </p:nvPr>
        </p:nvSpPr>
        <p:spPr/>
        <p:txBody>
          <a:bodyPr>
            <a:normAutofit/>
          </a:bodyPr>
          <a:lstStyle/>
          <a:p>
            <a:r>
              <a:rPr lang="en-US" dirty="0"/>
              <a:t>Consuming Fine-Grain Resources</a:t>
            </a:r>
          </a:p>
        </p:txBody>
      </p:sp>
      <p:sp>
        <p:nvSpPr>
          <p:cNvPr id="6" name="Text Placeholder 5">
            <a:extLst>
              <a:ext uri="{FF2B5EF4-FFF2-40B4-BE49-F238E27FC236}">
                <a16:creationId xmlns:a16="http://schemas.microsoft.com/office/drawing/2014/main" id="{16202142-53A8-4183-9D97-5EED223FCB9F}"/>
              </a:ext>
            </a:extLst>
          </p:cNvPr>
          <p:cNvSpPr>
            <a:spLocks noGrp="1"/>
          </p:cNvSpPr>
          <p:nvPr>
            <p:ph type="body" idx="1"/>
          </p:nvPr>
        </p:nvSpPr>
        <p:spPr/>
        <p:txBody>
          <a:bodyPr>
            <a:normAutofit/>
          </a:bodyPr>
          <a:lstStyle/>
          <a:p>
            <a:r>
              <a:rPr lang="en-US" dirty="0"/>
              <a:t>Given a Document Sharing exchange</a:t>
            </a:r>
          </a:p>
        </p:txBody>
      </p:sp>
      <p:pic>
        <p:nvPicPr>
          <p:cNvPr id="2" name="Audio 1">
            <a:hlinkClick r:id="" action="ppaction://media"/>
            <a:extLst>
              <a:ext uri="{FF2B5EF4-FFF2-40B4-BE49-F238E27FC236}">
                <a16:creationId xmlns:a16="http://schemas.microsoft.com/office/drawing/2014/main" id="{29EC4BE0-13A3-459E-8BD8-3B758A6409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9369180"/>
      </p:ext>
    </p:extLst>
  </p:cSld>
  <p:clrMapOvr>
    <a:masterClrMapping/>
  </p:clrMapOvr>
  <mc:AlternateContent xmlns:mc="http://schemas.openxmlformats.org/markup-compatibility/2006" xmlns:p14="http://schemas.microsoft.com/office/powerpoint/2010/main">
    <mc:Choice Requires="p14">
      <p:transition spd="slow" p14:dur="2000" advTm="23457"/>
    </mc:Choice>
    <mc:Fallback xmlns="">
      <p:transition spd="slow" advTm="23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56B1-3D3E-4EED-A2F5-56E9186C7743}"/>
              </a:ext>
            </a:extLst>
          </p:cNvPr>
          <p:cNvSpPr>
            <a:spLocks noGrp="1"/>
          </p:cNvSpPr>
          <p:nvPr>
            <p:ph type="title"/>
          </p:nvPr>
        </p:nvSpPr>
        <p:spPr/>
        <p:txBody>
          <a:bodyPr/>
          <a:lstStyle/>
          <a:p>
            <a:r>
              <a:rPr lang="en-US" dirty="0"/>
              <a:t>Consuming Documents is hard</a:t>
            </a:r>
          </a:p>
        </p:txBody>
      </p:sp>
      <p:sp>
        <p:nvSpPr>
          <p:cNvPr id="3" name="Content Placeholder 2">
            <a:extLst>
              <a:ext uri="{FF2B5EF4-FFF2-40B4-BE49-F238E27FC236}">
                <a16:creationId xmlns:a16="http://schemas.microsoft.com/office/drawing/2014/main" id="{0FB522A7-5420-44E5-B9AD-C80C4C78AD04}"/>
              </a:ext>
            </a:extLst>
          </p:cNvPr>
          <p:cNvSpPr>
            <a:spLocks noGrp="1"/>
          </p:cNvSpPr>
          <p:nvPr>
            <p:ph idx="1"/>
          </p:nvPr>
        </p:nvSpPr>
        <p:spPr>
          <a:xfrm>
            <a:off x="838200" y="1825624"/>
            <a:ext cx="11014494" cy="4667251"/>
          </a:xfrm>
        </p:spPr>
        <p:txBody>
          <a:bodyPr>
            <a:normAutofit/>
          </a:bodyPr>
          <a:lstStyle/>
          <a:p>
            <a:pPr marL="0" indent="0">
              <a:buNone/>
            </a:pPr>
            <a:r>
              <a:rPr lang="en-US" sz="2000" dirty="0"/>
              <a:t>MHD eliminates the need to understand SOAP and </a:t>
            </a:r>
            <a:r>
              <a:rPr lang="en-US" sz="2000" dirty="0" err="1"/>
              <a:t>ebXML</a:t>
            </a:r>
            <a:r>
              <a:rPr lang="en-US" sz="2000" dirty="0"/>
              <a:t>. It enable API use of JSON or simple XML.</a:t>
            </a:r>
          </a:p>
          <a:p>
            <a:pPr marL="0" indent="0">
              <a:buNone/>
            </a:pPr>
            <a:endParaRPr lang="en-US" sz="2000" dirty="0"/>
          </a:p>
          <a:p>
            <a:pPr marL="0" indent="0">
              <a:buNone/>
            </a:pPr>
            <a:r>
              <a:rPr lang="en-US" sz="2000" b="1" dirty="0"/>
              <a:t>But Document content and format is not changed</a:t>
            </a:r>
          </a:p>
          <a:p>
            <a:r>
              <a:rPr lang="en-US" sz="2000" dirty="0"/>
              <a:t>They are various formats (PDF, DICOM, CDA, CCR, </a:t>
            </a:r>
            <a:r>
              <a:rPr lang="en-US" sz="2000" dirty="0" err="1"/>
              <a:t>etc</a:t>
            </a:r>
            <a:r>
              <a:rPr lang="en-US" sz="2000" dirty="0"/>
              <a:t>)</a:t>
            </a:r>
          </a:p>
          <a:p>
            <a:pPr lvl="1"/>
            <a:r>
              <a:rPr lang="en-US" sz="2000" dirty="0"/>
              <a:t>CDA XML is not simple XML</a:t>
            </a:r>
          </a:p>
          <a:p>
            <a:pPr marL="0" indent="0">
              <a:buNone/>
            </a:pPr>
            <a:r>
              <a:rPr lang="en-US" sz="2000" b="1" dirty="0"/>
              <a:t>Better</a:t>
            </a:r>
          </a:p>
          <a:p>
            <a:r>
              <a:rPr lang="en-US" sz="2000" dirty="0"/>
              <a:t>Consume fine-grain FHIR Resources (Observation, </a:t>
            </a:r>
            <a:r>
              <a:rPr lang="en-US" sz="2000" dirty="0" err="1"/>
              <a:t>AllergyIntolarance</a:t>
            </a:r>
            <a:r>
              <a:rPr lang="en-US" sz="2000" dirty="0"/>
              <a:t>, Immunization, Medication, </a:t>
            </a:r>
            <a:r>
              <a:rPr lang="en-US" sz="2000" dirty="0" err="1"/>
              <a:t>etc</a:t>
            </a:r>
            <a:r>
              <a:rPr lang="en-US" sz="2000" dirty="0"/>
              <a:t>)</a:t>
            </a:r>
          </a:p>
          <a:p>
            <a:pPr marL="0" indent="0">
              <a:buNone/>
            </a:pPr>
            <a:r>
              <a:rPr lang="en-US" sz="2000" b="1" dirty="0"/>
              <a:t>Yet</a:t>
            </a:r>
          </a:p>
          <a:p>
            <a:r>
              <a:rPr lang="en-US" sz="2000" dirty="0"/>
              <a:t>Use of data will eventually need to know the integrity and authenticity of the data</a:t>
            </a:r>
          </a:p>
          <a:p>
            <a:r>
              <a:rPr lang="en-US" sz="2000" dirty="0"/>
              <a:t>Clinicians decisions based on fine-grain FHIR Resources will need to reference the source and thus clinical context of data – cross-enterprise adds emphasis of need for Provenance</a:t>
            </a:r>
          </a:p>
        </p:txBody>
      </p:sp>
      <p:pic>
        <p:nvPicPr>
          <p:cNvPr id="4" name="Audio 3">
            <a:hlinkClick r:id="" action="ppaction://media"/>
            <a:extLst>
              <a:ext uri="{FF2B5EF4-FFF2-40B4-BE49-F238E27FC236}">
                <a16:creationId xmlns:a16="http://schemas.microsoft.com/office/drawing/2014/main" id="{2F172717-F9E3-4FF3-B313-F297920E27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68875490"/>
      </p:ext>
    </p:extLst>
  </p:cSld>
  <p:clrMapOvr>
    <a:masterClrMapping/>
  </p:clrMapOvr>
  <mc:AlternateContent xmlns:mc="http://schemas.openxmlformats.org/markup-compatibility/2006" xmlns:p14="http://schemas.microsoft.com/office/powerpoint/2010/main">
    <mc:Choice Requires="p14">
      <p:transition spd="slow" p14:dur="2000" advTm="116758"/>
    </mc:Choice>
    <mc:Fallback xmlns="">
      <p:transition spd="slow" advTm="116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Query for Existing Data for Mobile (QEDm)</a:t>
            </a:r>
          </a:p>
        </p:txBody>
      </p:sp>
      <p:sp>
        <p:nvSpPr>
          <p:cNvPr id="4" name="Content Placeholder 3"/>
          <p:cNvSpPr>
            <a:spLocks noGrp="1"/>
          </p:cNvSpPr>
          <p:nvPr>
            <p:ph sz="half" idx="1"/>
          </p:nvPr>
        </p:nvSpPr>
        <p:spPr/>
        <p:txBody>
          <a:bodyPr>
            <a:noAutofit/>
          </a:bodyPr>
          <a:lstStyle/>
          <a:p>
            <a:r>
              <a:rPr lang="en-US" dirty="0"/>
              <a:t>Supports queries for clinical data elements by making the information widely available to other systems within and across enterprises</a:t>
            </a:r>
          </a:p>
          <a:p>
            <a:r>
              <a:rPr lang="en-US" dirty="0"/>
              <a:t>Aimed at class of systems that are resource- and platform-constrained (e.g., tablets, smartphones, and embedded devices including home-health devices) </a:t>
            </a:r>
            <a:r>
              <a:rPr lang="en-US" dirty="0">
                <a:sym typeface="Wingdings" panose="05000000000000000000" pitchFamily="2" charset="2"/>
              </a:rPr>
              <a:t> FHIR REST query</a:t>
            </a:r>
            <a:endParaRPr lang="en-US" dirty="0"/>
          </a:p>
        </p:txBody>
      </p:sp>
      <p:sp>
        <p:nvSpPr>
          <p:cNvPr id="7" name="Text Placeholder 6"/>
          <p:cNvSpPr>
            <a:spLocks noGrp="1"/>
          </p:cNvSpPr>
          <p:nvPr>
            <p:ph sz="half" idx="2"/>
          </p:nvPr>
        </p:nvSpPr>
        <p:spPr/>
        <p:txBody>
          <a:bodyPr>
            <a:normAutofit fontScale="77500" lnSpcReduction="20000"/>
          </a:bodyPr>
          <a:lstStyle/>
          <a:p>
            <a:r>
              <a:rPr lang="en-US" dirty="0">
                <a:solidFill>
                  <a:schemeClr val="tx1">
                    <a:lumMod val="65000"/>
                    <a:lumOff val="35000"/>
                  </a:schemeClr>
                </a:solidFill>
              </a:rPr>
              <a:t>Observation, </a:t>
            </a:r>
          </a:p>
          <a:p>
            <a:r>
              <a:rPr lang="en-US" dirty="0" err="1">
                <a:solidFill>
                  <a:schemeClr val="tx1">
                    <a:lumMod val="65000"/>
                    <a:lumOff val="35000"/>
                  </a:schemeClr>
                </a:solidFill>
              </a:rPr>
              <a:t>AllergyIntolerance</a:t>
            </a:r>
            <a:r>
              <a:rPr lang="en-US" dirty="0">
                <a:solidFill>
                  <a:schemeClr val="tx1">
                    <a:lumMod val="65000"/>
                    <a:lumOff val="35000"/>
                  </a:schemeClr>
                </a:solidFill>
              </a:rPr>
              <a:t>, </a:t>
            </a:r>
          </a:p>
          <a:p>
            <a:r>
              <a:rPr lang="en-US" dirty="0">
                <a:solidFill>
                  <a:schemeClr val="tx1">
                    <a:lumMod val="65000"/>
                    <a:lumOff val="35000"/>
                  </a:schemeClr>
                </a:solidFill>
              </a:rPr>
              <a:t>Condition, </a:t>
            </a:r>
          </a:p>
          <a:p>
            <a:r>
              <a:rPr lang="en-US" dirty="0" err="1">
                <a:solidFill>
                  <a:schemeClr val="tx1">
                    <a:lumMod val="65000"/>
                    <a:lumOff val="35000"/>
                  </a:schemeClr>
                </a:solidFill>
              </a:rPr>
              <a:t>DiagnosticReport</a:t>
            </a:r>
            <a:r>
              <a:rPr lang="en-US" dirty="0">
                <a:solidFill>
                  <a:schemeClr val="tx1">
                    <a:lumMod val="65000"/>
                    <a:lumOff val="35000"/>
                  </a:schemeClr>
                </a:solidFill>
              </a:rPr>
              <a:t>, </a:t>
            </a:r>
          </a:p>
          <a:p>
            <a:r>
              <a:rPr lang="en-US" dirty="0">
                <a:solidFill>
                  <a:schemeClr val="tx1">
                    <a:lumMod val="65000"/>
                    <a:lumOff val="35000"/>
                  </a:schemeClr>
                </a:solidFill>
              </a:rPr>
              <a:t>Medication, </a:t>
            </a:r>
          </a:p>
          <a:p>
            <a:r>
              <a:rPr lang="en-US" dirty="0" err="1">
                <a:solidFill>
                  <a:schemeClr val="tx1">
                    <a:lumMod val="65000"/>
                    <a:lumOff val="35000"/>
                  </a:schemeClr>
                </a:solidFill>
              </a:rPr>
              <a:t>MedicationStatement</a:t>
            </a:r>
            <a:r>
              <a:rPr lang="en-US" dirty="0">
                <a:solidFill>
                  <a:schemeClr val="tx1">
                    <a:lumMod val="65000"/>
                    <a:lumOff val="35000"/>
                  </a:schemeClr>
                </a:solidFill>
              </a:rPr>
              <a:t>, </a:t>
            </a:r>
          </a:p>
          <a:p>
            <a:r>
              <a:rPr lang="en-US" dirty="0" err="1">
                <a:solidFill>
                  <a:schemeClr val="tx1">
                    <a:lumMod val="65000"/>
                    <a:lumOff val="35000"/>
                  </a:schemeClr>
                </a:solidFill>
              </a:rPr>
              <a:t>MedicationRequest</a:t>
            </a:r>
            <a:r>
              <a:rPr lang="en-US" dirty="0">
                <a:solidFill>
                  <a:schemeClr val="tx1">
                    <a:lumMod val="65000"/>
                    <a:lumOff val="35000"/>
                  </a:schemeClr>
                </a:solidFill>
              </a:rPr>
              <a:t>, </a:t>
            </a:r>
          </a:p>
          <a:p>
            <a:r>
              <a:rPr lang="en-US" dirty="0">
                <a:solidFill>
                  <a:schemeClr val="tx1">
                    <a:lumMod val="65000"/>
                    <a:lumOff val="35000"/>
                  </a:schemeClr>
                </a:solidFill>
              </a:rPr>
              <a:t>Immunization, </a:t>
            </a:r>
          </a:p>
          <a:p>
            <a:r>
              <a:rPr lang="en-US" dirty="0">
                <a:solidFill>
                  <a:schemeClr val="tx1">
                    <a:lumMod val="65000"/>
                    <a:lumOff val="35000"/>
                  </a:schemeClr>
                </a:solidFill>
              </a:rPr>
              <a:t>Procedure, </a:t>
            </a:r>
          </a:p>
          <a:p>
            <a:r>
              <a:rPr lang="en-US" dirty="0">
                <a:solidFill>
                  <a:schemeClr val="tx1">
                    <a:lumMod val="65000"/>
                    <a:lumOff val="35000"/>
                  </a:schemeClr>
                </a:solidFill>
              </a:rPr>
              <a:t>Encounter, </a:t>
            </a:r>
          </a:p>
          <a:p>
            <a:r>
              <a:rPr lang="en-US" dirty="0">
                <a:solidFill>
                  <a:schemeClr val="tx1">
                    <a:lumMod val="65000"/>
                    <a:lumOff val="35000"/>
                  </a:schemeClr>
                </a:solidFill>
              </a:rPr>
              <a:t>Provenance, </a:t>
            </a:r>
          </a:p>
          <a:p>
            <a:r>
              <a:rPr lang="en-US" dirty="0">
                <a:solidFill>
                  <a:schemeClr val="tx1">
                    <a:lumMod val="65000"/>
                    <a:lumOff val="35000"/>
                  </a:schemeClr>
                </a:solidFill>
              </a:rPr>
              <a:t>OperationOutcome, </a:t>
            </a:r>
          </a:p>
          <a:p>
            <a:r>
              <a:rPr lang="en-US" dirty="0">
                <a:solidFill>
                  <a:schemeClr val="tx1">
                    <a:lumMod val="65000"/>
                    <a:lumOff val="35000"/>
                  </a:schemeClr>
                </a:solidFill>
              </a:rPr>
              <a:t>Bundle</a:t>
            </a:r>
          </a:p>
        </p:txBody>
      </p:sp>
      <p:pic>
        <p:nvPicPr>
          <p:cNvPr id="3" name="Audio 2">
            <a:hlinkClick r:id="" action="ppaction://media"/>
            <a:extLst>
              <a:ext uri="{FF2B5EF4-FFF2-40B4-BE49-F238E27FC236}">
                <a16:creationId xmlns:a16="http://schemas.microsoft.com/office/drawing/2014/main" id="{A3729A73-4A98-4E62-B24F-C1B602E3BD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54308186"/>
      </p:ext>
    </p:extLst>
  </p:cSld>
  <p:clrMapOvr>
    <a:masterClrMapping/>
  </p:clrMapOvr>
  <mc:AlternateContent xmlns:mc="http://schemas.openxmlformats.org/markup-compatibility/2006" xmlns:p14="http://schemas.microsoft.com/office/powerpoint/2010/main">
    <mc:Choice Requires="p14">
      <p:transition spd="slow" p14:dur="2000" advTm="51063"/>
    </mc:Choice>
    <mc:Fallback xmlns="">
      <p:transition spd="slow" advTm="5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5" descr="MXDE Picture.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7083" y="472959"/>
            <a:ext cx="3834917" cy="52656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2800" dirty="0"/>
              <a:t>Mobile Cross-Enterprise Document Data Element Extraction </a:t>
            </a:r>
            <a:br>
              <a:rPr lang="en-US" sz="2800" dirty="0"/>
            </a:br>
            <a:r>
              <a:rPr lang="en-US" sz="2800" dirty="0"/>
              <a:t>(mXDE)</a:t>
            </a:r>
          </a:p>
        </p:txBody>
      </p:sp>
      <p:sp>
        <p:nvSpPr>
          <p:cNvPr id="17" name="Content Placeholder 16"/>
          <p:cNvSpPr>
            <a:spLocks noGrp="1"/>
          </p:cNvSpPr>
          <p:nvPr>
            <p:ph idx="1"/>
          </p:nvPr>
        </p:nvSpPr>
        <p:spPr>
          <a:xfrm>
            <a:off x="838200" y="1825625"/>
            <a:ext cx="7612117" cy="4351338"/>
          </a:xfrm>
        </p:spPr>
        <p:txBody>
          <a:bodyPr>
            <a:normAutofit/>
          </a:bodyPr>
          <a:lstStyle/>
          <a:p>
            <a:r>
              <a:rPr lang="en-US" sz="2800" dirty="0"/>
              <a:t>Provides means to access data elements (FHIR Resources) extracted from shared structured documents (Document Sharing Exchange)</a:t>
            </a:r>
          </a:p>
          <a:p>
            <a:r>
              <a:rPr lang="en-US" sz="2800" dirty="0"/>
              <a:t>Enables the deployment of health data exchange infrastructures where fine-grained access to health data coexists and complements the sharing of coarse-grained documents and the fine-grained data elements they contain</a:t>
            </a:r>
          </a:p>
          <a:p>
            <a:endParaRPr lang="en-US" sz="2800" dirty="0"/>
          </a:p>
        </p:txBody>
      </p:sp>
      <p:sp>
        <p:nvSpPr>
          <p:cNvPr id="18" name="Text Placeholder 17"/>
          <p:cNvSpPr>
            <a:spLocks noGrp="1"/>
          </p:cNvSpPr>
          <p:nvPr>
            <p:ph type="body" sz="quarter" idx="4294967295"/>
          </p:nvPr>
        </p:nvSpPr>
        <p:spPr>
          <a:xfrm>
            <a:off x="0" y="6607175"/>
            <a:ext cx="10950575" cy="258763"/>
          </a:xfrm>
        </p:spPr>
        <p:txBody>
          <a:bodyPr>
            <a:normAutofit fontScale="40000" lnSpcReduction="20000"/>
          </a:bodyPr>
          <a:lstStyle/>
          <a:p>
            <a:r>
              <a:rPr lang="en-US" dirty="0"/>
              <a:t>Source: </a:t>
            </a:r>
            <a:r>
              <a:rPr lang="en-US" dirty="0">
                <a:hlinkClick r:id="rId5"/>
              </a:rPr>
              <a:t>https://wiki.ihe.net/index.php/Mobile_Cross-Enterprise_Document_Data_Element_Extraction</a:t>
            </a:r>
            <a:r>
              <a:rPr lang="en-US" dirty="0"/>
              <a:t> </a:t>
            </a:r>
          </a:p>
        </p:txBody>
      </p:sp>
      <p:sp>
        <p:nvSpPr>
          <p:cNvPr id="10" name="Text Placeholder 9"/>
          <p:cNvSpPr>
            <a:spLocks noGrp="1"/>
          </p:cNvSpPr>
          <p:nvPr>
            <p:ph type="body" sz="quarter" idx="4294967295"/>
          </p:nvPr>
        </p:nvSpPr>
        <p:spPr>
          <a:xfrm>
            <a:off x="10199688" y="5762625"/>
            <a:ext cx="1992312" cy="685800"/>
          </a:xfrm>
        </p:spPr>
        <p:txBody>
          <a:bodyPr>
            <a:normAutofit fontScale="25000" lnSpcReduction="20000"/>
          </a:bodyPr>
          <a:lstStyle/>
          <a:p>
            <a:pPr marL="0" indent="0">
              <a:buNone/>
            </a:pPr>
            <a:r>
              <a:rPr lang="en-US" dirty="0"/>
              <a:t>Observation, </a:t>
            </a:r>
            <a:r>
              <a:rPr lang="en-US" dirty="0" err="1"/>
              <a:t>AllergyIntolerance</a:t>
            </a:r>
            <a:r>
              <a:rPr lang="en-US" dirty="0"/>
              <a:t>, Condition, </a:t>
            </a:r>
            <a:r>
              <a:rPr lang="en-US" dirty="0" err="1"/>
              <a:t>DiagnosticReport</a:t>
            </a:r>
            <a:r>
              <a:rPr lang="en-US" dirty="0"/>
              <a:t>, Medication, </a:t>
            </a:r>
            <a:r>
              <a:rPr lang="en-US" dirty="0" err="1"/>
              <a:t>MedicationStatement</a:t>
            </a:r>
            <a:r>
              <a:rPr lang="en-US" dirty="0"/>
              <a:t>, </a:t>
            </a:r>
            <a:r>
              <a:rPr lang="en-US" dirty="0" err="1"/>
              <a:t>MedicationRequest</a:t>
            </a:r>
            <a:r>
              <a:rPr lang="en-US" dirty="0"/>
              <a:t>, Immunization, Procedure, Encounter, Provenance, OperationOutcome, Bundle</a:t>
            </a:r>
          </a:p>
          <a:p>
            <a:pPr marL="0" indent="0">
              <a:buNone/>
            </a:pPr>
            <a:endParaRPr lang="en-US" dirty="0"/>
          </a:p>
        </p:txBody>
      </p:sp>
      <p:pic>
        <p:nvPicPr>
          <p:cNvPr id="3" name="Audio 2">
            <a:hlinkClick r:id="" action="ppaction://media"/>
            <a:extLst>
              <a:ext uri="{FF2B5EF4-FFF2-40B4-BE49-F238E27FC236}">
                <a16:creationId xmlns:a16="http://schemas.microsoft.com/office/drawing/2014/main" id="{430DAE86-C6A2-4875-A79A-DCBC82C70C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5934988"/>
      </p:ext>
    </p:extLst>
  </p:cSld>
  <p:clrMapOvr>
    <a:masterClrMapping/>
  </p:clrMapOvr>
  <mc:AlternateContent xmlns:mc="http://schemas.openxmlformats.org/markup-compatibility/2006" xmlns:p14="http://schemas.microsoft.com/office/powerpoint/2010/main">
    <mc:Choice Requires="p14">
      <p:transition spd="slow" p14:dur="2000" advTm="123885"/>
    </mc:Choice>
    <mc:Fallback xmlns="">
      <p:transition spd="slow" advTm="123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a:xfrm>
            <a:off x="2797791" y="1081166"/>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 Summary</a:t>
            </a:r>
          </a:p>
          <a:p>
            <a:pPr algn="ctr"/>
            <a:endParaRPr lang="en-US" dirty="0"/>
          </a:p>
        </p:txBody>
      </p:sp>
      <p:sp>
        <p:nvSpPr>
          <p:cNvPr id="6" name="Flowchart: Document 5"/>
          <p:cNvSpPr/>
          <p:nvPr/>
        </p:nvSpPr>
        <p:spPr>
          <a:xfrm>
            <a:off x="2805886" y="2258357"/>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Episode</a:t>
            </a:r>
          </a:p>
          <a:p>
            <a:pPr algn="ctr"/>
            <a:r>
              <a:rPr lang="en-US" dirty="0"/>
              <a:t>2/7/1989</a:t>
            </a:r>
          </a:p>
        </p:txBody>
      </p:sp>
      <p:sp>
        <p:nvSpPr>
          <p:cNvPr id="7" name="Flowchart: Document 6"/>
          <p:cNvSpPr/>
          <p:nvPr/>
        </p:nvSpPr>
        <p:spPr>
          <a:xfrm>
            <a:off x="2805886" y="3591122"/>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Discharge</a:t>
            </a:r>
          </a:p>
          <a:p>
            <a:pPr algn="ctr"/>
            <a:r>
              <a:rPr lang="en-US" dirty="0"/>
              <a:t>Summary</a:t>
            </a:r>
          </a:p>
          <a:p>
            <a:pPr algn="ctr"/>
            <a:r>
              <a:rPr lang="en-US" dirty="0"/>
              <a:t>1/2/2002</a:t>
            </a:r>
          </a:p>
        </p:txBody>
      </p:sp>
      <p:sp>
        <p:nvSpPr>
          <p:cNvPr id="3" name="Flowchart: Multidocument 2">
            <a:extLst>
              <a:ext uri="{FF2B5EF4-FFF2-40B4-BE49-F238E27FC236}">
                <a16:creationId xmlns:a16="http://schemas.microsoft.com/office/drawing/2014/main" id="{C76ADB84-CB2E-468F-9350-5761FE1FE8F7}"/>
              </a:ext>
            </a:extLst>
          </p:cNvPr>
          <p:cNvSpPr/>
          <p:nvPr/>
        </p:nvSpPr>
        <p:spPr>
          <a:xfrm>
            <a:off x="2805886" y="4871305"/>
            <a:ext cx="11626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Etc</a:t>
            </a:r>
            <a:r>
              <a:rPr lang="en-US" dirty="0"/>
              <a:t>…</a:t>
            </a:r>
          </a:p>
        </p:txBody>
      </p:sp>
      <p:grpSp>
        <p:nvGrpSpPr>
          <p:cNvPr id="18" name="Group 17">
            <a:extLst>
              <a:ext uri="{FF2B5EF4-FFF2-40B4-BE49-F238E27FC236}">
                <a16:creationId xmlns:a16="http://schemas.microsoft.com/office/drawing/2014/main" id="{53EF8090-A616-401C-8049-52C493A9A901}"/>
              </a:ext>
            </a:extLst>
          </p:cNvPr>
          <p:cNvGrpSpPr/>
          <p:nvPr/>
        </p:nvGrpSpPr>
        <p:grpSpPr>
          <a:xfrm>
            <a:off x="6851180" y="809770"/>
            <a:ext cx="1828801" cy="1074820"/>
            <a:chOff x="6550925" y="1091820"/>
            <a:chExt cx="1828801" cy="1074820"/>
          </a:xfrm>
        </p:grpSpPr>
        <p:sp>
          <p:nvSpPr>
            <p:cNvPr id="14" name="Flowchart: Process 13">
              <a:extLst>
                <a:ext uri="{FF2B5EF4-FFF2-40B4-BE49-F238E27FC236}">
                  <a16:creationId xmlns:a16="http://schemas.microsoft.com/office/drawing/2014/main" id="{1994BBDC-3869-4171-9192-8BE659DE0EEC}"/>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Observation</a:t>
              </a:r>
            </a:p>
            <a:p>
              <a:pPr marL="285750" indent="-285750">
                <a:buFont typeface="Arial" panose="020B0604020202020204" pitchFamily="34" charset="0"/>
                <a:buChar char="•"/>
              </a:pPr>
              <a:r>
                <a:rPr lang="en-US" dirty="0" err="1"/>
                <a:t>Obs</a:t>
              </a:r>
              <a:r>
                <a:rPr lang="en-US" dirty="0"/>
                <a:t> 1</a:t>
              </a:r>
            </a:p>
            <a:p>
              <a:pPr marL="285750" indent="-285750">
                <a:buFont typeface="Arial" panose="020B0604020202020204" pitchFamily="34" charset="0"/>
                <a:buChar char="•"/>
              </a:pPr>
              <a:r>
                <a:rPr lang="en-US" dirty="0" err="1"/>
                <a:t>Obs</a:t>
              </a:r>
              <a:r>
                <a:rPr lang="en-US" dirty="0"/>
                <a:t> 2</a:t>
              </a:r>
            </a:p>
            <a:p>
              <a:pPr marL="285750" indent="-285750">
                <a:buFont typeface="Arial" panose="020B0604020202020204" pitchFamily="34" charset="0"/>
                <a:buChar char="•"/>
              </a:pPr>
              <a:r>
                <a:rPr lang="en-US" dirty="0" err="1"/>
                <a:t>Obs</a:t>
              </a:r>
              <a:r>
                <a:rPr lang="en-US" dirty="0"/>
                <a:t> 3</a:t>
              </a:r>
            </a:p>
          </p:txBody>
        </p:sp>
        <p:cxnSp>
          <p:nvCxnSpPr>
            <p:cNvPr id="17" name="Straight Connector 16">
              <a:extLst>
                <a:ext uri="{FF2B5EF4-FFF2-40B4-BE49-F238E27FC236}">
                  <a16:creationId xmlns:a16="http://schemas.microsoft.com/office/drawing/2014/main" id="{9B81F4E1-5E40-4081-AD3A-BDF4B9EB3979}"/>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0D6984-517D-4782-8E9D-E727840757A9}"/>
              </a:ext>
            </a:extLst>
          </p:cNvPr>
          <p:cNvGrpSpPr/>
          <p:nvPr/>
        </p:nvGrpSpPr>
        <p:grpSpPr>
          <a:xfrm>
            <a:off x="6851180" y="3342815"/>
            <a:ext cx="1828801" cy="1074820"/>
            <a:chOff x="6550925" y="1091820"/>
            <a:chExt cx="1828801" cy="1074820"/>
          </a:xfrm>
        </p:grpSpPr>
        <p:sp>
          <p:nvSpPr>
            <p:cNvPr id="21" name="Flowchart: Process 20">
              <a:extLst>
                <a:ext uri="{FF2B5EF4-FFF2-40B4-BE49-F238E27FC236}">
                  <a16:creationId xmlns:a16="http://schemas.microsoft.com/office/drawing/2014/main" id="{01073512-5AC2-4EED-89AC-4338D990991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Allergy</a:t>
              </a:r>
            </a:p>
            <a:p>
              <a:pPr marL="285750" indent="-285750">
                <a:buFont typeface="Arial" panose="020B0604020202020204" pitchFamily="34" charset="0"/>
                <a:buChar char="•"/>
              </a:pPr>
              <a:r>
                <a:rPr lang="en-US" dirty="0"/>
                <a:t>Al 1</a:t>
              </a:r>
            </a:p>
            <a:p>
              <a:pPr marL="285750" indent="-285750">
                <a:buFont typeface="Arial" panose="020B0604020202020204" pitchFamily="34" charset="0"/>
                <a:buChar char="•"/>
              </a:pPr>
              <a:r>
                <a:rPr lang="en-US" dirty="0"/>
                <a:t>Al 2</a:t>
              </a:r>
            </a:p>
            <a:p>
              <a:pPr marL="285750" indent="-285750">
                <a:buFont typeface="Arial" panose="020B0604020202020204" pitchFamily="34" charset="0"/>
                <a:buChar char="•"/>
              </a:pPr>
              <a:r>
                <a:rPr lang="en-US" dirty="0"/>
                <a:t>Al 3</a:t>
              </a:r>
            </a:p>
          </p:txBody>
        </p:sp>
        <p:cxnSp>
          <p:nvCxnSpPr>
            <p:cNvPr id="22" name="Straight Connector 21">
              <a:extLst>
                <a:ext uri="{FF2B5EF4-FFF2-40B4-BE49-F238E27FC236}">
                  <a16:creationId xmlns:a16="http://schemas.microsoft.com/office/drawing/2014/main" id="{AA26D7E6-A27D-41E7-BC36-1E60AB8F24AD}"/>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B6F2BB7-A6BF-4B71-8F2F-DDCDF9963219}"/>
              </a:ext>
            </a:extLst>
          </p:cNvPr>
          <p:cNvGrpSpPr/>
          <p:nvPr/>
        </p:nvGrpSpPr>
        <p:grpSpPr>
          <a:xfrm>
            <a:off x="6851180" y="2101042"/>
            <a:ext cx="1828801" cy="1074820"/>
            <a:chOff x="6550925" y="1091820"/>
            <a:chExt cx="1828801" cy="1074820"/>
          </a:xfrm>
        </p:grpSpPr>
        <p:sp>
          <p:nvSpPr>
            <p:cNvPr id="24" name="Flowchart: Process 23">
              <a:extLst>
                <a:ext uri="{FF2B5EF4-FFF2-40B4-BE49-F238E27FC236}">
                  <a16:creationId xmlns:a16="http://schemas.microsoft.com/office/drawing/2014/main" id="{DCDF7EF0-DA11-405B-AA43-A79D5276030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Medication</a:t>
              </a:r>
            </a:p>
            <a:p>
              <a:pPr marL="285750" indent="-285750">
                <a:buFont typeface="Arial" panose="020B0604020202020204" pitchFamily="34" charset="0"/>
                <a:buChar char="•"/>
              </a:pPr>
              <a:r>
                <a:rPr lang="en-US" dirty="0"/>
                <a:t>Med 1</a:t>
              </a:r>
            </a:p>
            <a:p>
              <a:pPr marL="285750" indent="-285750">
                <a:buFont typeface="Arial" panose="020B0604020202020204" pitchFamily="34" charset="0"/>
                <a:buChar char="•"/>
              </a:pPr>
              <a:r>
                <a:rPr lang="en-US" dirty="0"/>
                <a:t>Med 2</a:t>
              </a:r>
            </a:p>
            <a:p>
              <a:pPr marL="285750" indent="-285750">
                <a:buFont typeface="Arial" panose="020B0604020202020204" pitchFamily="34" charset="0"/>
                <a:buChar char="•"/>
              </a:pPr>
              <a:r>
                <a:rPr lang="en-US" dirty="0"/>
                <a:t>Med 3</a:t>
              </a:r>
            </a:p>
          </p:txBody>
        </p:sp>
        <p:cxnSp>
          <p:nvCxnSpPr>
            <p:cNvPr id="25" name="Straight Connector 24">
              <a:extLst>
                <a:ext uri="{FF2B5EF4-FFF2-40B4-BE49-F238E27FC236}">
                  <a16:creationId xmlns:a16="http://schemas.microsoft.com/office/drawing/2014/main" id="{47A9D91E-E687-4B39-9406-555B48204506}"/>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BED4914-47C0-453F-80C3-D246E1333B98}"/>
              </a:ext>
            </a:extLst>
          </p:cNvPr>
          <p:cNvGrpSpPr/>
          <p:nvPr/>
        </p:nvGrpSpPr>
        <p:grpSpPr>
          <a:xfrm>
            <a:off x="6851180" y="4572219"/>
            <a:ext cx="1828801" cy="1074820"/>
            <a:chOff x="6550925" y="1091820"/>
            <a:chExt cx="1828801" cy="1074820"/>
          </a:xfrm>
        </p:grpSpPr>
        <p:sp>
          <p:nvSpPr>
            <p:cNvPr id="27" name="Flowchart: Process 26">
              <a:extLst>
                <a:ext uri="{FF2B5EF4-FFF2-40B4-BE49-F238E27FC236}">
                  <a16:creationId xmlns:a16="http://schemas.microsoft.com/office/drawing/2014/main" id="{1F1CD387-4543-4DEB-AA96-6AA9459831A6}"/>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Immunization</a:t>
              </a:r>
            </a:p>
            <a:p>
              <a:pPr marL="285750" indent="-285750">
                <a:buFont typeface="Arial" panose="020B0604020202020204" pitchFamily="34" charset="0"/>
                <a:buChar char="•"/>
              </a:pPr>
              <a:r>
                <a:rPr lang="en-US" dirty="0" err="1"/>
                <a:t>Imm</a:t>
              </a:r>
              <a:r>
                <a:rPr lang="en-US" dirty="0"/>
                <a:t> 1</a:t>
              </a:r>
            </a:p>
            <a:p>
              <a:pPr marL="285750" indent="-285750">
                <a:buFont typeface="Arial" panose="020B0604020202020204" pitchFamily="34" charset="0"/>
                <a:buChar char="•"/>
              </a:pPr>
              <a:r>
                <a:rPr lang="en-US" dirty="0" err="1"/>
                <a:t>Imm</a:t>
              </a:r>
              <a:r>
                <a:rPr lang="en-US" dirty="0"/>
                <a:t> 2</a:t>
              </a:r>
            </a:p>
            <a:p>
              <a:pPr marL="285750" indent="-285750">
                <a:buFont typeface="Arial" panose="020B0604020202020204" pitchFamily="34" charset="0"/>
                <a:buChar char="•"/>
              </a:pPr>
              <a:r>
                <a:rPr lang="en-US" dirty="0" err="1"/>
                <a:t>Imm</a:t>
              </a:r>
              <a:r>
                <a:rPr lang="en-US" dirty="0"/>
                <a:t> 3</a:t>
              </a:r>
            </a:p>
          </p:txBody>
        </p:sp>
        <p:cxnSp>
          <p:nvCxnSpPr>
            <p:cNvPr id="28" name="Straight Connector 27">
              <a:extLst>
                <a:ext uri="{FF2B5EF4-FFF2-40B4-BE49-F238E27FC236}">
                  <a16:creationId xmlns:a16="http://schemas.microsoft.com/office/drawing/2014/main" id="{036E5B1D-05EB-4F3F-B7EF-E4E2F890C7A0}"/>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105C76E8-4E1B-4475-BBB8-4AAEC2C68C24}"/>
              </a:ext>
            </a:extLst>
          </p:cNvPr>
          <p:cNvSpPr txBox="1"/>
          <p:nvPr/>
        </p:nvSpPr>
        <p:spPr>
          <a:xfrm>
            <a:off x="7567896" y="448218"/>
            <a:ext cx="1134221" cy="369332"/>
          </a:xfrm>
          <a:prstGeom prst="rect">
            <a:avLst/>
          </a:prstGeom>
          <a:noFill/>
        </p:spPr>
        <p:txBody>
          <a:bodyPr wrap="none" rtlCol="0">
            <a:spAutoFit/>
          </a:bodyPr>
          <a:lstStyle/>
          <a:p>
            <a:r>
              <a:rPr lang="en-US" dirty="0"/>
              <a:t>Resources</a:t>
            </a:r>
          </a:p>
        </p:txBody>
      </p:sp>
      <p:cxnSp>
        <p:nvCxnSpPr>
          <p:cNvPr id="31" name="Straight Arrow Connector 30">
            <a:extLst>
              <a:ext uri="{FF2B5EF4-FFF2-40B4-BE49-F238E27FC236}">
                <a16:creationId xmlns:a16="http://schemas.microsoft.com/office/drawing/2014/main" id="{3E8A4033-BF25-4399-BB6A-47717F2A417B}"/>
              </a:ext>
            </a:extLst>
          </p:cNvPr>
          <p:cNvCxnSpPr>
            <a:cxnSpLocks/>
            <a:endCxn id="14" idx="1"/>
          </p:cNvCxnSpPr>
          <p:nvPr/>
        </p:nvCxnSpPr>
        <p:spPr>
          <a:xfrm>
            <a:off x="3960395" y="1165202"/>
            <a:ext cx="2890786" cy="181978"/>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1CC074-DBBA-40F6-B5E5-BBEE328B98AF}"/>
              </a:ext>
            </a:extLst>
          </p:cNvPr>
          <p:cNvCxnSpPr>
            <a:cxnSpLocks/>
            <a:endCxn id="14" idx="1"/>
          </p:cNvCxnSpPr>
          <p:nvPr/>
        </p:nvCxnSpPr>
        <p:spPr>
          <a:xfrm flipV="1">
            <a:off x="3960394" y="1347180"/>
            <a:ext cx="2890787" cy="1221652"/>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5414C9-BDF3-494E-BDFC-678E8DAC9307}"/>
              </a:ext>
            </a:extLst>
          </p:cNvPr>
          <p:cNvCxnSpPr>
            <a:cxnSpLocks/>
            <a:stCxn id="7" idx="3"/>
            <a:endCxn id="14" idx="1"/>
          </p:cNvCxnSpPr>
          <p:nvPr/>
        </p:nvCxnSpPr>
        <p:spPr>
          <a:xfrm flipV="1">
            <a:off x="3968490" y="1347180"/>
            <a:ext cx="2882691" cy="2781353"/>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69170E5-6502-4021-8991-9EBF656AC338}"/>
              </a:ext>
            </a:extLst>
          </p:cNvPr>
          <p:cNvGrpSpPr/>
          <p:nvPr/>
        </p:nvGrpSpPr>
        <p:grpSpPr>
          <a:xfrm>
            <a:off x="4519683" y="5647039"/>
            <a:ext cx="1828801" cy="1074820"/>
            <a:chOff x="6550925" y="1091820"/>
            <a:chExt cx="1828801" cy="1074820"/>
          </a:xfrm>
          <a:solidFill>
            <a:schemeClr val="accent4">
              <a:lumMod val="40000"/>
              <a:lumOff val="60000"/>
            </a:schemeClr>
          </a:solidFill>
        </p:grpSpPr>
        <p:sp>
          <p:nvSpPr>
            <p:cNvPr id="39" name="Flowchart: Process 38">
              <a:extLst>
                <a:ext uri="{FF2B5EF4-FFF2-40B4-BE49-F238E27FC236}">
                  <a16:creationId xmlns:a16="http://schemas.microsoft.com/office/drawing/2014/main" id="{58A5DA79-A0AC-4A6F-B0D1-4B4765262BF5}"/>
                </a:ext>
              </a:extLst>
            </p:cNvPr>
            <p:cNvSpPr/>
            <p:nvPr/>
          </p:nvSpPr>
          <p:spPr>
            <a:xfrm>
              <a:off x="6550926" y="1091820"/>
              <a:ext cx="1828800" cy="1074820"/>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Provenance</a:t>
              </a:r>
            </a:p>
            <a:p>
              <a:pPr marL="285750" indent="-285750">
                <a:buFont typeface="Arial" panose="020B0604020202020204" pitchFamily="34" charset="0"/>
                <a:buChar char="•"/>
              </a:pPr>
              <a:r>
                <a:rPr lang="en-US" dirty="0">
                  <a:solidFill>
                    <a:schemeClr val="tx1"/>
                  </a:solidFill>
                </a:rPr>
                <a:t>Prov 1</a:t>
              </a:r>
            </a:p>
            <a:p>
              <a:pPr marL="285750" indent="-285750">
                <a:buFont typeface="Arial" panose="020B0604020202020204" pitchFamily="34" charset="0"/>
                <a:buChar char="•"/>
              </a:pPr>
              <a:r>
                <a:rPr lang="en-US" dirty="0">
                  <a:solidFill>
                    <a:schemeClr val="tx1"/>
                  </a:solidFill>
                </a:rPr>
                <a:t>Prov 2</a:t>
              </a:r>
            </a:p>
            <a:p>
              <a:pPr marL="285750" indent="-285750">
                <a:buFont typeface="Arial" panose="020B0604020202020204" pitchFamily="34" charset="0"/>
                <a:buChar char="•"/>
              </a:pPr>
              <a:r>
                <a:rPr lang="en-US" dirty="0">
                  <a:solidFill>
                    <a:schemeClr val="tx1"/>
                  </a:solidFill>
                </a:rPr>
                <a:t>Prov 3</a:t>
              </a:r>
            </a:p>
          </p:txBody>
        </p:sp>
        <p:cxnSp>
          <p:nvCxnSpPr>
            <p:cNvPr id="40" name="Straight Connector 39">
              <a:extLst>
                <a:ext uri="{FF2B5EF4-FFF2-40B4-BE49-F238E27FC236}">
                  <a16:creationId xmlns:a16="http://schemas.microsoft.com/office/drawing/2014/main" id="{EF7128CF-CE9E-42A7-BF83-712CC38D2492}"/>
                </a:ext>
              </a:extLst>
            </p:cNvPr>
            <p:cNvCxnSpPr/>
            <p:nvPr/>
          </p:nvCxnSpPr>
          <p:spPr>
            <a:xfrm>
              <a:off x="6550925" y="1323833"/>
              <a:ext cx="18288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Arrow: Bent 41">
            <a:extLst>
              <a:ext uri="{FF2B5EF4-FFF2-40B4-BE49-F238E27FC236}">
                <a16:creationId xmlns:a16="http://schemas.microsoft.com/office/drawing/2014/main" id="{B433E485-6F08-4D54-A86D-D504D421C923}"/>
              </a:ext>
            </a:extLst>
          </p:cNvPr>
          <p:cNvSpPr/>
          <p:nvPr/>
        </p:nvSpPr>
        <p:spPr>
          <a:xfrm rot="10800000">
            <a:off x="6744268" y="5698902"/>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07ABCEA9-1FC3-4F4A-8296-12F69CCF2D67}"/>
              </a:ext>
            </a:extLst>
          </p:cNvPr>
          <p:cNvSpPr/>
          <p:nvPr/>
        </p:nvSpPr>
        <p:spPr>
          <a:xfrm rot="16200000">
            <a:off x="3154674" y="5698903"/>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a:extLst>
              <a:ext uri="{FF2B5EF4-FFF2-40B4-BE49-F238E27FC236}">
                <a16:creationId xmlns:a16="http://schemas.microsoft.com/office/drawing/2014/main" id="{F5DAC256-4ED9-485C-846D-9E284AC25E2C}"/>
              </a:ext>
            </a:extLst>
          </p:cNvPr>
          <p:cNvGrpSpPr/>
          <p:nvPr/>
        </p:nvGrpSpPr>
        <p:grpSpPr>
          <a:xfrm>
            <a:off x="378441" y="853878"/>
            <a:ext cx="1181100" cy="1283732"/>
            <a:chOff x="0" y="5029200"/>
            <a:chExt cx="1181100" cy="1283732"/>
          </a:xfrm>
        </p:grpSpPr>
        <p:pic>
          <p:nvPicPr>
            <p:cNvPr id="48" name="Picture 4">
              <a:extLst>
                <a:ext uri="{FF2B5EF4-FFF2-40B4-BE49-F238E27FC236}">
                  <a16:creationId xmlns:a16="http://schemas.microsoft.com/office/drawing/2014/main" id="{E8C8F80C-8B67-44F9-A276-F1449A76C16A}"/>
                </a:ext>
              </a:extLst>
            </p:cNvPr>
            <p:cNvPicPr>
              <a:picLocks noChangeAspect="1" noChangeArrowheads="1"/>
            </p:cNvPicPr>
            <p:nvPr/>
          </p:nvPicPr>
          <p:blipFill>
            <a:blip r:embed="rId5" cstate="print"/>
            <a:srcRect/>
            <a:stretch>
              <a:fillRect/>
            </a:stretch>
          </p:blipFill>
          <p:spPr bwMode="auto">
            <a:xfrm>
              <a:off x="0" y="5029200"/>
              <a:ext cx="1181100" cy="1267521"/>
            </a:xfrm>
            <a:prstGeom prst="rect">
              <a:avLst/>
            </a:prstGeom>
            <a:noFill/>
            <a:ln w="9525">
              <a:noFill/>
              <a:miter lim="800000"/>
              <a:headEnd/>
              <a:tailEnd/>
            </a:ln>
          </p:spPr>
        </p:pic>
        <p:sp>
          <p:nvSpPr>
            <p:cNvPr id="49" name="TextBox 48">
              <a:extLst>
                <a:ext uri="{FF2B5EF4-FFF2-40B4-BE49-F238E27FC236}">
                  <a16:creationId xmlns:a16="http://schemas.microsoft.com/office/drawing/2014/main" id="{B3428E59-991A-4371-BBC0-CE79B4138E13}"/>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grpSp>
        <p:nvGrpSpPr>
          <p:cNvPr id="50" name="Group 49">
            <a:extLst>
              <a:ext uri="{FF2B5EF4-FFF2-40B4-BE49-F238E27FC236}">
                <a16:creationId xmlns:a16="http://schemas.microsoft.com/office/drawing/2014/main" id="{AE1DF47E-2E4C-4203-ABDE-2ED232FB926D}"/>
              </a:ext>
            </a:extLst>
          </p:cNvPr>
          <p:cNvGrpSpPr/>
          <p:nvPr/>
        </p:nvGrpSpPr>
        <p:grpSpPr>
          <a:xfrm>
            <a:off x="419383" y="2723322"/>
            <a:ext cx="1219200" cy="1055132"/>
            <a:chOff x="4114800" y="0"/>
            <a:chExt cx="1219200" cy="1055132"/>
          </a:xfrm>
        </p:grpSpPr>
        <p:pic>
          <p:nvPicPr>
            <p:cNvPr id="51" name="Picture 6">
              <a:extLst>
                <a:ext uri="{FF2B5EF4-FFF2-40B4-BE49-F238E27FC236}">
                  <a16:creationId xmlns:a16="http://schemas.microsoft.com/office/drawing/2014/main" id="{A3EBD272-B949-41B0-A671-38A855C81CD9}"/>
                </a:ext>
              </a:extLst>
            </p:cNvPr>
            <p:cNvPicPr>
              <a:picLocks noChangeAspect="1" noChangeArrowheads="1"/>
            </p:cNvPicPr>
            <p:nvPr/>
          </p:nvPicPr>
          <p:blipFill>
            <a:blip r:embed="rId6" cstate="print"/>
            <a:srcRect/>
            <a:stretch>
              <a:fillRect/>
            </a:stretch>
          </p:blipFill>
          <p:spPr bwMode="auto">
            <a:xfrm>
              <a:off x="4114800" y="0"/>
              <a:ext cx="833438" cy="836706"/>
            </a:xfrm>
            <a:prstGeom prst="rect">
              <a:avLst/>
            </a:prstGeom>
            <a:noFill/>
            <a:ln w="9525">
              <a:noFill/>
              <a:miter lim="800000"/>
              <a:headEnd/>
              <a:tailEnd/>
            </a:ln>
          </p:spPr>
        </p:pic>
        <p:sp>
          <p:nvSpPr>
            <p:cNvPr id="52" name="TextBox 51">
              <a:extLst>
                <a:ext uri="{FF2B5EF4-FFF2-40B4-BE49-F238E27FC236}">
                  <a16:creationId xmlns:a16="http://schemas.microsoft.com/office/drawing/2014/main" id="{5E164958-68DA-4D1F-A682-53BEF56644E0}"/>
                </a:ext>
              </a:extLst>
            </p:cNvPr>
            <p:cNvSpPr txBox="1"/>
            <p:nvPr/>
          </p:nvSpPr>
          <p:spPr>
            <a:xfrm>
              <a:off x="4371877" y="685800"/>
              <a:ext cx="962123" cy="369332"/>
            </a:xfrm>
            <a:prstGeom prst="rect">
              <a:avLst/>
            </a:prstGeom>
            <a:noFill/>
          </p:spPr>
          <p:txBody>
            <a:bodyPr wrap="none" rtlCol="0">
              <a:spAutoFit/>
            </a:bodyPr>
            <a:lstStyle/>
            <a:p>
              <a:r>
                <a:rPr lang="en-US" dirty="0"/>
                <a:t>Lab/</a:t>
              </a:r>
              <a:r>
                <a:rPr lang="en-US" dirty="0" err="1"/>
                <a:t>Rad</a:t>
              </a:r>
              <a:endParaRPr lang="en-US" dirty="0"/>
            </a:p>
          </p:txBody>
        </p:sp>
      </p:grpSp>
      <p:grpSp>
        <p:nvGrpSpPr>
          <p:cNvPr id="53" name="Group 52">
            <a:extLst>
              <a:ext uri="{FF2B5EF4-FFF2-40B4-BE49-F238E27FC236}">
                <a16:creationId xmlns:a16="http://schemas.microsoft.com/office/drawing/2014/main" id="{44B49F89-A72F-4945-A409-8E4F4A7348C9}"/>
              </a:ext>
            </a:extLst>
          </p:cNvPr>
          <p:cNvGrpSpPr/>
          <p:nvPr/>
        </p:nvGrpSpPr>
        <p:grpSpPr>
          <a:xfrm>
            <a:off x="366956" y="4174759"/>
            <a:ext cx="1271627" cy="1131332"/>
            <a:chOff x="2209800" y="0"/>
            <a:chExt cx="1271627" cy="1131332"/>
          </a:xfrm>
        </p:grpSpPr>
        <p:pic>
          <p:nvPicPr>
            <p:cNvPr id="54" name="Picture 3">
              <a:extLst>
                <a:ext uri="{FF2B5EF4-FFF2-40B4-BE49-F238E27FC236}">
                  <a16:creationId xmlns:a16="http://schemas.microsoft.com/office/drawing/2014/main" id="{F0A488D8-64E0-41F1-AFA6-43B174392020}"/>
                </a:ext>
              </a:extLst>
            </p:cNvPr>
            <p:cNvPicPr>
              <a:picLocks noChangeAspect="1" noChangeArrowheads="1"/>
            </p:cNvPicPr>
            <p:nvPr/>
          </p:nvPicPr>
          <p:blipFill>
            <a:blip r:embed="rId7" cstate="print"/>
            <a:srcRect/>
            <a:stretch>
              <a:fillRect/>
            </a:stretch>
          </p:blipFill>
          <p:spPr bwMode="auto">
            <a:xfrm>
              <a:off x="2438400" y="0"/>
              <a:ext cx="1043027" cy="1066800"/>
            </a:xfrm>
            <a:prstGeom prst="rect">
              <a:avLst/>
            </a:prstGeom>
            <a:noFill/>
            <a:ln w="9525">
              <a:noFill/>
              <a:miter lim="800000"/>
              <a:headEnd/>
              <a:tailEnd/>
            </a:ln>
          </p:spPr>
        </p:pic>
        <p:sp>
          <p:nvSpPr>
            <p:cNvPr id="55" name="TextBox 54">
              <a:extLst>
                <a:ext uri="{FF2B5EF4-FFF2-40B4-BE49-F238E27FC236}">
                  <a16:creationId xmlns:a16="http://schemas.microsoft.com/office/drawing/2014/main" id="{13DD8956-0DD4-4650-84CD-CB811D84CDFE}"/>
                </a:ext>
              </a:extLst>
            </p:cNvPr>
            <p:cNvSpPr txBox="1"/>
            <p:nvPr/>
          </p:nvSpPr>
          <p:spPr>
            <a:xfrm>
              <a:off x="2209800" y="762000"/>
              <a:ext cx="619080" cy="369332"/>
            </a:xfrm>
            <a:prstGeom prst="rect">
              <a:avLst/>
            </a:prstGeom>
            <a:noFill/>
          </p:spPr>
          <p:txBody>
            <a:bodyPr wrap="none" rtlCol="0">
              <a:spAutoFit/>
            </a:bodyPr>
            <a:lstStyle/>
            <a:p>
              <a:r>
                <a:rPr lang="en-US" dirty="0"/>
                <a:t>EMR</a:t>
              </a:r>
            </a:p>
          </p:txBody>
        </p:sp>
      </p:grpSp>
      <p:grpSp>
        <p:nvGrpSpPr>
          <p:cNvPr id="56" name="Group 55">
            <a:extLst>
              <a:ext uri="{FF2B5EF4-FFF2-40B4-BE49-F238E27FC236}">
                <a16:creationId xmlns:a16="http://schemas.microsoft.com/office/drawing/2014/main" id="{903BA70D-3E04-4B99-AE54-F1A2A573A890}"/>
              </a:ext>
            </a:extLst>
          </p:cNvPr>
          <p:cNvGrpSpPr/>
          <p:nvPr/>
        </p:nvGrpSpPr>
        <p:grpSpPr>
          <a:xfrm>
            <a:off x="2398857" y="-8528"/>
            <a:ext cx="3662862" cy="1125736"/>
            <a:chOff x="2819400" y="2133600"/>
            <a:chExt cx="4906828" cy="1247471"/>
          </a:xfrm>
        </p:grpSpPr>
        <p:pic>
          <p:nvPicPr>
            <p:cNvPr id="57" name="Picture 10">
              <a:extLst>
                <a:ext uri="{FF2B5EF4-FFF2-40B4-BE49-F238E27FC236}">
                  <a16:creationId xmlns:a16="http://schemas.microsoft.com/office/drawing/2014/main" id="{4EE535EA-644D-4F32-9397-E6481A16B620}"/>
                </a:ext>
              </a:extLst>
            </p:cNvPr>
            <p:cNvPicPr>
              <a:picLocks noChangeAspect="1" noChangeArrowheads="1"/>
            </p:cNvPicPr>
            <p:nvPr/>
          </p:nvPicPr>
          <p:blipFill>
            <a:blip r:embed="rId8" cstate="print"/>
            <a:srcRect/>
            <a:stretch>
              <a:fillRect/>
            </a:stretch>
          </p:blipFill>
          <p:spPr bwMode="auto">
            <a:xfrm>
              <a:off x="3357563" y="2133600"/>
              <a:ext cx="1062037" cy="1065542"/>
            </a:xfrm>
            <a:prstGeom prst="rect">
              <a:avLst/>
            </a:prstGeom>
            <a:noFill/>
            <a:ln w="9525">
              <a:noFill/>
              <a:miter lim="800000"/>
              <a:headEnd/>
              <a:tailEnd/>
            </a:ln>
          </p:spPr>
        </p:pic>
        <p:sp>
          <p:nvSpPr>
            <p:cNvPr id="58" name="TextBox 57">
              <a:extLst>
                <a:ext uri="{FF2B5EF4-FFF2-40B4-BE49-F238E27FC236}">
                  <a16:creationId xmlns:a16="http://schemas.microsoft.com/office/drawing/2014/main" id="{33AAB4C1-E35D-4FB2-B824-4CD8377D6EDD}"/>
                </a:ext>
              </a:extLst>
            </p:cNvPr>
            <p:cNvSpPr txBox="1"/>
            <p:nvPr/>
          </p:nvSpPr>
          <p:spPr>
            <a:xfrm>
              <a:off x="2819400" y="2971800"/>
              <a:ext cx="4906828" cy="409271"/>
            </a:xfrm>
            <a:prstGeom prst="rect">
              <a:avLst/>
            </a:prstGeom>
            <a:noFill/>
          </p:spPr>
          <p:txBody>
            <a:bodyPr wrap="none" rtlCol="0">
              <a:spAutoFit/>
            </a:bodyPr>
            <a:lstStyle/>
            <a:p>
              <a:r>
                <a:rPr lang="en-US" dirty="0"/>
                <a:t>Shared Documents (XDS/XCA/MHDS)</a:t>
              </a:r>
            </a:p>
          </p:txBody>
        </p:sp>
      </p:grpSp>
      <p:pic>
        <p:nvPicPr>
          <p:cNvPr id="41" name="Picture 14" descr="https://www.hl7.org/fhir/assets/images/fhir-logo-www.png">
            <a:extLst>
              <a:ext uri="{FF2B5EF4-FFF2-40B4-BE49-F238E27FC236}">
                <a16:creationId xmlns:a16="http://schemas.microsoft.com/office/drawing/2014/main" id="{90FB97AD-F3A4-44D5-AD09-656C0267E01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732268" y="-7857"/>
            <a:ext cx="1402739" cy="60117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Smart Phone">
            <a:extLst>
              <a:ext uri="{FF2B5EF4-FFF2-40B4-BE49-F238E27FC236}">
                <a16:creationId xmlns:a16="http://schemas.microsoft.com/office/drawing/2014/main" id="{B70D9CE7-FE99-4CE0-88B3-17C0D5A433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94816">
            <a:off x="10147313" y="2413404"/>
            <a:ext cx="1488694" cy="1488694"/>
          </a:xfrm>
          <a:prstGeom prst="rect">
            <a:avLst/>
          </a:prstGeom>
        </p:spPr>
      </p:pic>
      <p:sp>
        <p:nvSpPr>
          <p:cNvPr id="2" name="Arrow: Right 1">
            <a:extLst>
              <a:ext uri="{FF2B5EF4-FFF2-40B4-BE49-F238E27FC236}">
                <a16:creationId xmlns:a16="http://schemas.microsoft.com/office/drawing/2014/main" id="{7C5D4258-1D03-4C12-8786-6340DE5E9A7A}"/>
              </a:ext>
            </a:extLst>
          </p:cNvPr>
          <p:cNvSpPr/>
          <p:nvPr/>
        </p:nvSpPr>
        <p:spPr>
          <a:xfrm>
            <a:off x="1567636" y="1695896"/>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78E44E1E-C4EF-410A-94B7-BEE86ED33A22}"/>
              </a:ext>
            </a:extLst>
          </p:cNvPr>
          <p:cNvSpPr/>
          <p:nvPr/>
        </p:nvSpPr>
        <p:spPr>
          <a:xfrm>
            <a:off x="1559541" y="29686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95D602A2-CBAA-4C5A-89A8-EE8052279E82}"/>
              </a:ext>
            </a:extLst>
          </p:cNvPr>
          <p:cNvSpPr/>
          <p:nvPr/>
        </p:nvSpPr>
        <p:spPr>
          <a:xfrm>
            <a:off x="1559541" y="43342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FB1E03-D73B-41BD-A5EE-31CF0676DA48}"/>
              </a:ext>
            </a:extLst>
          </p:cNvPr>
          <p:cNvSpPr txBox="1"/>
          <p:nvPr/>
        </p:nvSpPr>
        <p:spPr>
          <a:xfrm>
            <a:off x="5114903" y="4230431"/>
            <a:ext cx="503664" cy="646331"/>
          </a:xfrm>
          <a:prstGeom prst="rect">
            <a:avLst/>
          </a:prstGeom>
          <a:noFill/>
        </p:spPr>
        <p:txBody>
          <a:bodyPr wrap="none" rtlCol="0">
            <a:spAutoFit/>
          </a:bodyPr>
          <a:lstStyle/>
          <a:p>
            <a:r>
              <a:rPr lang="en-US" sz="3600" dirty="0"/>
              <a:t>…</a:t>
            </a:r>
          </a:p>
        </p:txBody>
      </p:sp>
      <p:sp>
        <p:nvSpPr>
          <p:cNvPr id="46" name="Arrow: Right 45">
            <a:extLst>
              <a:ext uri="{FF2B5EF4-FFF2-40B4-BE49-F238E27FC236}">
                <a16:creationId xmlns:a16="http://schemas.microsoft.com/office/drawing/2014/main" id="{3AFC775C-99A7-4F82-8DED-4C27DE32C4BF}"/>
              </a:ext>
            </a:extLst>
          </p:cNvPr>
          <p:cNvSpPr/>
          <p:nvPr/>
        </p:nvSpPr>
        <p:spPr>
          <a:xfrm>
            <a:off x="9037884" y="2977474"/>
            <a:ext cx="978408" cy="484632"/>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652E750A-8B84-455E-892C-34BDC085EE1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229322"/>
      </p:ext>
    </p:extLst>
  </p:cSld>
  <p:clrMapOvr>
    <a:masterClrMapping/>
  </p:clrMapOvr>
  <mc:AlternateContent xmlns:mc="http://schemas.openxmlformats.org/markup-compatibility/2006" xmlns:p14="http://schemas.microsoft.com/office/powerpoint/2010/main">
    <mc:Choice Requires="p14">
      <p:transition spd="slow" p14:dur="2000" advTm="67253"/>
    </mc:Choice>
    <mc:Fallback xmlns="">
      <p:transition spd="slow" advTm="67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9075F-387B-46F4-BB36-C0913C94AFF1}"/>
              </a:ext>
            </a:extLst>
          </p:cNvPr>
          <p:cNvSpPr>
            <a:spLocks noGrp="1"/>
          </p:cNvSpPr>
          <p:nvPr>
            <p:ph type="title"/>
          </p:nvPr>
        </p:nvSpPr>
        <p:spPr/>
        <p:txBody>
          <a:bodyPr/>
          <a:lstStyle/>
          <a:p>
            <a:r>
              <a:rPr lang="en-US" dirty="0"/>
              <a:t>Using Provenance</a:t>
            </a:r>
          </a:p>
        </p:txBody>
      </p:sp>
      <p:sp>
        <p:nvSpPr>
          <p:cNvPr id="3" name="Content Placeholder 2">
            <a:extLst>
              <a:ext uri="{FF2B5EF4-FFF2-40B4-BE49-F238E27FC236}">
                <a16:creationId xmlns:a16="http://schemas.microsoft.com/office/drawing/2014/main" id="{BF9970C9-D0EA-4236-992A-55A8BA8028E9}"/>
              </a:ext>
            </a:extLst>
          </p:cNvPr>
          <p:cNvSpPr>
            <a:spLocks noGrp="1"/>
          </p:cNvSpPr>
          <p:nvPr>
            <p:ph idx="1"/>
          </p:nvPr>
        </p:nvSpPr>
        <p:spPr>
          <a:xfrm>
            <a:off x="838200" y="1825625"/>
            <a:ext cx="11112062" cy="4351338"/>
          </a:xfrm>
        </p:spPr>
        <p:txBody>
          <a:bodyPr>
            <a:normAutofit fontScale="92500" lnSpcReduction="20000"/>
          </a:bodyPr>
          <a:lstStyle/>
          <a:p>
            <a:r>
              <a:rPr lang="en-US" sz="2800" dirty="0"/>
              <a:t>Determine how often the issue is referenced (1 document vs all)</a:t>
            </a:r>
          </a:p>
          <a:p>
            <a:r>
              <a:rPr lang="en-US" sz="2800" dirty="0"/>
              <a:t>Determine who has published the issue</a:t>
            </a:r>
          </a:p>
          <a:p>
            <a:r>
              <a:rPr lang="en-US" sz="2800" dirty="0"/>
              <a:t>Pull the metadata -- DocumentReference</a:t>
            </a:r>
          </a:p>
          <a:p>
            <a:r>
              <a:rPr lang="en-US" sz="2800" dirty="0"/>
              <a:t>Pull the Document</a:t>
            </a:r>
          </a:p>
          <a:p>
            <a:r>
              <a:rPr lang="en-US" sz="2800" dirty="0"/>
              <a:t>Model for Provenance</a:t>
            </a:r>
          </a:p>
          <a:p>
            <a:pPr lvl="1"/>
            <a:r>
              <a:rPr lang="en-US" sz="2000" dirty="0"/>
              <a:t>One Provenance for each Document</a:t>
            </a:r>
          </a:p>
          <a:p>
            <a:pPr lvl="1"/>
            <a:r>
              <a:rPr lang="en-US" sz="2000" dirty="0"/>
              <a:t>Where a data Resource came from many documents, it will have many </a:t>
            </a:r>
            <a:r>
              <a:rPr lang="en-US" sz="2000" dirty="0" err="1"/>
              <a:t>Provenance.target</a:t>
            </a:r>
            <a:r>
              <a:rPr lang="en-US" sz="2000" dirty="0"/>
              <a:t> pointing at it</a:t>
            </a:r>
          </a:p>
          <a:p>
            <a:pPr lvl="1"/>
            <a:r>
              <a:rPr lang="en-US" sz="2000" b="1" dirty="0" err="1"/>
              <a:t>Provenance.target</a:t>
            </a:r>
            <a:r>
              <a:rPr lang="en-US" sz="2000" b="1" dirty="0"/>
              <a:t> </a:t>
            </a:r>
            <a:r>
              <a:rPr lang="en-US" sz="2000" dirty="0">
                <a:sym typeface="Wingdings" panose="05000000000000000000" pitchFamily="2" charset="2"/>
              </a:rPr>
              <a:t> 1..* Resources (the resources that came from this document)</a:t>
            </a:r>
          </a:p>
          <a:p>
            <a:pPr lvl="1"/>
            <a:r>
              <a:rPr lang="en-US" sz="2000" b="1" dirty="0" err="1">
                <a:sym typeface="Wingdings" panose="05000000000000000000" pitchFamily="2" charset="2"/>
              </a:rPr>
              <a:t>Provenance.recorded</a:t>
            </a:r>
            <a:r>
              <a:rPr lang="en-US" sz="2000" b="1" dirty="0">
                <a:sym typeface="Wingdings" panose="05000000000000000000" pitchFamily="2" charset="2"/>
              </a:rPr>
              <a:t> </a:t>
            </a:r>
            <a:r>
              <a:rPr lang="en-US" sz="2000" dirty="0">
                <a:sym typeface="Wingdings" panose="05000000000000000000" pitchFamily="2" charset="2"/>
              </a:rPr>
              <a:t> when the decomposition happened (might inform cache)</a:t>
            </a:r>
          </a:p>
          <a:p>
            <a:pPr lvl="1"/>
            <a:r>
              <a:rPr lang="en-US" sz="2000" b="1" dirty="0" err="1">
                <a:sym typeface="Wingdings" panose="05000000000000000000" pitchFamily="2" charset="2"/>
              </a:rPr>
              <a:t>Provenance.policy</a:t>
            </a:r>
            <a:r>
              <a:rPr lang="en-US" sz="2000" b="1" dirty="0">
                <a:sym typeface="Wingdings" panose="05000000000000000000" pitchFamily="2" charset="2"/>
              </a:rPr>
              <a:t> ==</a:t>
            </a:r>
            <a:r>
              <a:rPr lang="en-US" sz="2000" dirty="0">
                <a:sym typeface="Wingdings" panose="05000000000000000000" pitchFamily="2" charset="2"/>
              </a:rPr>
              <a:t> “</a:t>
            </a:r>
            <a:r>
              <a:rPr lang="en-US" sz="2000" dirty="0"/>
              <a:t>urn:ihe:pcc:qedm:2017:document-provenance-policy”</a:t>
            </a:r>
          </a:p>
          <a:p>
            <a:pPr lvl="1"/>
            <a:r>
              <a:rPr lang="en-US" sz="2000" b="1" dirty="0" err="1"/>
              <a:t>Provenance.agent</a:t>
            </a:r>
            <a:r>
              <a:rPr lang="en-US" sz="2000" b="1" dirty="0"/>
              <a:t> </a:t>
            </a:r>
            <a:r>
              <a:rPr lang="en-US" sz="2000" dirty="0">
                <a:sym typeface="Wingdings" panose="05000000000000000000" pitchFamily="2" charset="2"/>
              </a:rPr>
              <a:t></a:t>
            </a:r>
            <a:r>
              <a:rPr lang="en-US" sz="2000" dirty="0"/>
              <a:t> the software “assembler” that decomposed this document into these Resources</a:t>
            </a:r>
          </a:p>
          <a:p>
            <a:pPr lvl="1"/>
            <a:r>
              <a:rPr lang="en-US" sz="2000" b="1" dirty="0" err="1"/>
              <a:t>Provenance.entity</a:t>
            </a:r>
            <a:r>
              <a:rPr lang="en-US" sz="2000" b="1" dirty="0"/>
              <a:t> </a:t>
            </a:r>
            <a:r>
              <a:rPr lang="en-US" sz="2000" dirty="0">
                <a:sym typeface="Wingdings" panose="05000000000000000000" pitchFamily="2" charset="2"/>
              </a:rPr>
              <a:t></a:t>
            </a:r>
            <a:r>
              <a:rPr lang="en-US" sz="2000" dirty="0"/>
              <a:t> the DocumentReference representing this document</a:t>
            </a:r>
          </a:p>
        </p:txBody>
      </p:sp>
      <p:pic>
        <p:nvPicPr>
          <p:cNvPr id="4" name="Audio 3">
            <a:hlinkClick r:id="" action="ppaction://media"/>
            <a:extLst>
              <a:ext uri="{FF2B5EF4-FFF2-40B4-BE49-F238E27FC236}">
                <a16:creationId xmlns:a16="http://schemas.microsoft.com/office/drawing/2014/main" id="{8151D8AF-BD4C-4270-BA68-55771F4E3E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0605833"/>
      </p:ext>
    </p:extLst>
  </p:cSld>
  <p:clrMapOvr>
    <a:masterClrMapping/>
  </p:clrMapOvr>
  <mc:AlternateContent xmlns:mc="http://schemas.openxmlformats.org/markup-compatibility/2006" xmlns:p14="http://schemas.microsoft.com/office/powerpoint/2010/main">
    <mc:Choice Requires="p14">
      <p:transition spd="slow" p14:dur="2000" advTm="64759"/>
    </mc:Choice>
    <mc:Fallback xmlns="">
      <p:transition spd="slow" advTm="64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BF9B6E-C0A4-4AE3-8F03-F46906A1CC93}"/>
              </a:ext>
            </a:extLst>
          </p:cNvPr>
          <p:cNvSpPr>
            <a:spLocks noGrp="1"/>
          </p:cNvSpPr>
          <p:nvPr>
            <p:ph type="title"/>
          </p:nvPr>
        </p:nvSpPr>
        <p:spPr/>
        <p:txBody>
          <a:bodyPr/>
          <a:lstStyle/>
          <a:p>
            <a:r>
              <a:rPr lang="en-US" dirty="0"/>
              <a:t>Conclusion</a:t>
            </a:r>
          </a:p>
        </p:txBody>
      </p:sp>
      <p:sp>
        <p:nvSpPr>
          <p:cNvPr id="6" name="Text Placeholder 5">
            <a:extLst>
              <a:ext uri="{FF2B5EF4-FFF2-40B4-BE49-F238E27FC236}">
                <a16:creationId xmlns:a16="http://schemas.microsoft.com/office/drawing/2014/main" id="{D27C760E-0AEB-4D38-B3BF-3DE91E103A4B}"/>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951F9A76-52BF-4F8A-BCB6-224BF09629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6085374"/>
      </p:ext>
    </p:extLst>
  </p:cSld>
  <p:clrMapOvr>
    <a:masterClrMapping/>
  </p:clrMapOvr>
  <mc:AlternateContent xmlns:mc="http://schemas.openxmlformats.org/markup-compatibility/2006" xmlns:p14="http://schemas.microsoft.com/office/powerpoint/2010/main">
    <mc:Choice Requires="p14">
      <p:transition spd="slow" p14:dur="2000" advTm="3311"/>
    </mc:Choice>
    <mc:Fallback xmlns="">
      <p:transition spd="slow" advTm="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0990-A194-430E-8805-C532ED8D09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ACFFAFF-7E21-4647-969F-17279CBF6AAC}"/>
              </a:ext>
            </a:extLst>
          </p:cNvPr>
          <p:cNvSpPr>
            <a:spLocks noGrp="1"/>
          </p:cNvSpPr>
          <p:nvPr>
            <p:ph idx="1"/>
          </p:nvPr>
        </p:nvSpPr>
        <p:spPr/>
        <p:txBody>
          <a:bodyPr>
            <a:normAutofit/>
          </a:bodyPr>
          <a:lstStyle/>
          <a:p>
            <a:pPr marL="0" indent="0">
              <a:buNone/>
            </a:pPr>
            <a:r>
              <a:rPr lang="en-US" sz="4000" dirty="0"/>
              <a:t>Enabling technology for FHIR accessibility of Document Sharing</a:t>
            </a:r>
          </a:p>
          <a:p>
            <a:pPr marL="457200" indent="-457200">
              <a:buFont typeface="+mj-lt"/>
              <a:buAutoNum type="arabicPeriod"/>
            </a:pPr>
            <a:r>
              <a:rPr lang="en-US" sz="4000" dirty="0"/>
              <a:t>Document Metadata Query</a:t>
            </a:r>
          </a:p>
          <a:p>
            <a:pPr marL="457200" indent="-457200">
              <a:buFont typeface="+mj-lt"/>
              <a:buAutoNum type="arabicPeriod"/>
            </a:pPr>
            <a:r>
              <a:rPr lang="en-US" sz="4000" dirty="0"/>
              <a:t>Publication of Documents</a:t>
            </a:r>
          </a:p>
          <a:p>
            <a:pPr marL="457200" indent="-457200">
              <a:buFont typeface="+mj-lt"/>
              <a:buAutoNum type="arabicPeriod"/>
            </a:pPr>
            <a:r>
              <a:rPr lang="en-US" sz="4000" dirty="0"/>
              <a:t>Get Decomposed Resources</a:t>
            </a:r>
          </a:p>
          <a:p>
            <a:pPr marL="457200" indent="-457200">
              <a:buFont typeface="+mj-lt"/>
              <a:buAutoNum type="arabicPeriod"/>
            </a:pPr>
            <a:r>
              <a:rPr lang="en-US" sz="4000" dirty="0"/>
              <a:t>Get Provenance, so that get source Document</a:t>
            </a:r>
          </a:p>
        </p:txBody>
      </p:sp>
      <p:pic>
        <p:nvPicPr>
          <p:cNvPr id="4" name="Audio 3">
            <a:hlinkClick r:id="" action="ppaction://media"/>
            <a:extLst>
              <a:ext uri="{FF2B5EF4-FFF2-40B4-BE49-F238E27FC236}">
                <a16:creationId xmlns:a16="http://schemas.microsoft.com/office/drawing/2014/main" id="{9C49D905-40D2-4F0E-AA05-5DAE9C24DC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7274353"/>
      </p:ext>
    </p:extLst>
  </p:cSld>
  <p:clrMapOvr>
    <a:masterClrMapping/>
  </p:clrMapOvr>
  <mc:AlternateContent xmlns:mc="http://schemas.openxmlformats.org/markup-compatibility/2006" xmlns:p14="http://schemas.microsoft.com/office/powerpoint/2010/main">
    <mc:Choice Requires="p14">
      <p:transition spd="slow" p14:dur="2000" advTm="38836"/>
    </mc:Choice>
    <mc:Fallback xmlns="">
      <p:transition spd="slow" advTm="38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F7AC-073A-471B-A2B7-054B66FF002E}"/>
              </a:ext>
            </a:extLst>
          </p:cNvPr>
          <p:cNvSpPr>
            <a:spLocks noGrp="1"/>
          </p:cNvSpPr>
          <p:nvPr>
            <p:ph type="title"/>
          </p:nvPr>
        </p:nvSpPr>
        <p:spPr/>
        <p:txBody>
          <a:bodyPr/>
          <a:lstStyle/>
          <a:p>
            <a:r>
              <a:rPr lang="en-US" dirty="0"/>
              <a:t>Document Sharing</a:t>
            </a:r>
          </a:p>
        </p:txBody>
      </p:sp>
      <p:sp>
        <p:nvSpPr>
          <p:cNvPr id="6" name="Text Placeholder 5">
            <a:extLst>
              <a:ext uri="{FF2B5EF4-FFF2-40B4-BE49-F238E27FC236}">
                <a16:creationId xmlns:a16="http://schemas.microsoft.com/office/drawing/2014/main" id="{924AFF36-8B62-4BB6-8B30-D11D6257D032}"/>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97224B76-4FEC-4DA1-8C26-2469180A80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05173823"/>
      </p:ext>
    </p:extLst>
  </p:cSld>
  <p:clrMapOvr>
    <a:masterClrMapping/>
  </p:clrMapOvr>
  <mc:AlternateContent xmlns:mc="http://schemas.openxmlformats.org/markup-compatibility/2006" xmlns:p14="http://schemas.microsoft.com/office/powerpoint/2010/main">
    <mc:Choice Requires="p14">
      <p:transition spd="slow" p14:dur="2000" advTm="2319"/>
    </mc:Choice>
    <mc:Fallback xmlns="">
      <p:transition spd="slow" advTm="2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2"/>
          </p:nvPr>
        </p:nvSpPr>
        <p:spPr>
          <a:noFill/>
        </p:spPr>
        <p:txBody>
          <a:bodyPr/>
          <a:lstStyle/>
          <a:p>
            <a:pPr defTabSz="899005" fontAlgn="base">
              <a:spcBef>
                <a:spcPct val="0"/>
              </a:spcBef>
              <a:spcAft>
                <a:spcPct val="0"/>
              </a:spcAft>
            </a:pPr>
            <a:fld id="{C52921F7-34AA-45FB-8377-BFCAE17E0413}" type="slidenum">
              <a:rPr lang="en-US" sz="1765">
                <a:solidFill>
                  <a:prstClr val="black"/>
                </a:solidFill>
                <a:latin typeface="Arial" charset="0"/>
                <a:cs typeface="Arial" charset="0"/>
              </a:rPr>
              <a:pPr defTabSz="899005" fontAlgn="base">
                <a:spcBef>
                  <a:spcPct val="0"/>
                </a:spcBef>
                <a:spcAft>
                  <a:spcPct val="0"/>
                </a:spcAft>
              </a:pPr>
              <a:t>30</a:t>
            </a:fld>
            <a:endParaRPr lang="en-US" sz="1765" dirty="0">
              <a:solidFill>
                <a:prstClr val="black"/>
              </a:solidFill>
              <a:latin typeface="Arial" charset="0"/>
              <a:cs typeface="Arial" charset="0"/>
            </a:endParaRPr>
          </a:p>
        </p:txBody>
      </p:sp>
      <p:sp>
        <p:nvSpPr>
          <p:cNvPr id="68613" name="Rectangle 3"/>
          <p:cNvSpPr>
            <a:spLocks noChangeArrowheads="1"/>
          </p:cNvSpPr>
          <p:nvPr/>
        </p:nvSpPr>
        <p:spPr bwMode="auto">
          <a:xfrm>
            <a:off x="1841967" y="1781640"/>
            <a:ext cx="8508066" cy="5509254"/>
          </a:xfrm>
          <a:prstGeom prst="rect">
            <a:avLst/>
          </a:prstGeom>
          <a:noFill/>
          <a:ln w="9525">
            <a:noFill/>
            <a:miter lim="800000"/>
            <a:headEnd/>
            <a:tailEnd/>
          </a:ln>
        </p:spPr>
        <p:txBody>
          <a:bodyPr lIns="89844" tIns="44921" rIns="89844" bIns="44921">
            <a:spAutoFit/>
          </a:bodyPr>
          <a:lstStyle/>
          <a:p>
            <a:pPr algn="ctr" defTabSz="899005" fontAlgn="base">
              <a:spcBef>
                <a:spcPct val="0"/>
              </a:spcBef>
              <a:spcAft>
                <a:spcPct val="0"/>
              </a:spcAft>
            </a:pPr>
            <a:r>
              <a:rPr lang="en-US" sz="4324" dirty="0">
                <a:solidFill>
                  <a:prstClr val="black"/>
                </a:solidFill>
                <a:latin typeface="Arial" charset="0"/>
                <a:cs typeface="Arial" charset="0"/>
              </a:rPr>
              <a:t>Questions?</a:t>
            </a:r>
            <a:br>
              <a:rPr lang="en-US" sz="4324" dirty="0">
                <a:solidFill>
                  <a:prstClr val="black"/>
                </a:solidFill>
                <a:latin typeface="Arial" charset="0"/>
                <a:cs typeface="Arial" charset="0"/>
              </a:rPr>
            </a:br>
            <a:endParaRPr lang="en-US" sz="4324"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John Moehrke</a:t>
            </a:r>
          </a:p>
          <a:p>
            <a:pPr algn="ctr" defTabSz="899005" fontAlgn="base">
              <a:spcBef>
                <a:spcPct val="0"/>
              </a:spcBef>
              <a:spcAft>
                <a:spcPct val="0"/>
              </a:spcAft>
            </a:pPr>
            <a:r>
              <a:rPr lang="en-US" sz="3883" dirty="0">
                <a:solidFill>
                  <a:prstClr val="black"/>
                </a:solidFill>
                <a:latin typeface="Arial" charset="0"/>
                <a:cs typeface="Arial" charset="0"/>
              </a:rPr>
              <a:t>Consultant with By Light</a:t>
            </a:r>
          </a:p>
          <a:p>
            <a:pPr algn="ctr" defTabSz="899005" fontAlgn="base">
              <a:spcBef>
                <a:spcPct val="0"/>
              </a:spcBef>
              <a:spcAft>
                <a:spcPct val="0"/>
              </a:spcAft>
            </a:pPr>
            <a:r>
              <a:rPr lang="en-US" sz="3883" dirty="0">
                <a:solidFill>
                  <a:prstClr val="black"/>
                </a:solidFill>
                <a:latin typeface="Arial" charset="0"/>
                <a:cs typeface="Arial" charset="0"/>
              </a:rPr>
              <a:t>Gmail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Twitter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Skype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Blog healthSecPrivacy.blogspot.com</a:t>
            </a:r>
          </a:p>
          <a:p>
            <a:pPr algn="ctr" defTabSz="899005" fontAlgn="base">
              <a:spcBef>
                <a:spcPct val="0"/>
              </a:spcBef>
              <a:spcAft>
                <a:spcPct val="0"/>
              </a:spcAft>
            </a:pPr>
            <a:endParaRPr lang="en-US" sz="3265" dirty="0">
              <a:solidFill>
                <a:prstClr val="black"/>
              </a:solidFill>
              <a:latin typeface="Arial" charset="0"/>
              <a:cs typeface="Arial" charset="0"/>
            </a:endParaRPr>
          </a:p>
        </p:txBody>
      </p:sp>
      <p:pic>
        <p:nvPicPr>
          <p:cNvPr id="2" name="Audio 1">
            <a:hlinkClick r:id="" action="ppaction://media"/>
            <a:extLst>
              <a:ext uri="{FF2B5EF4-FFF2-40B4-BE49-F238E27FC236}">
                <a16:creationId xmlns:a16="http://schemas.microsoft.com/office/drawing/2014/main" id="{EEF2B72D-1F56-4FE4-8F75-4EC9212A18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8877389"/>
      </p:ext>
    </p:extLst>
  </p:cSld>
  <p:clrMapOvr>
    <a:masterClrMapping/>
  </p:clrMapOvr>
  <mc:AlternateContent xmlns:mc="http://schemas.openxmlformats.org/markup-compatibility/2006" xmlns:p14="http://schemas.microsoft.com/office/powerpoint/2010/main">
    <mc:Choice Requires="p14">
      <p:transition spd="slow" p14:dur="2000" advTm="26261"/>
    </mc:Choice>
    <mc:Fallback xmlns="">
      <p:transition spd="slow" advTm="2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3C31-8D5D-4221-8C2A-27B1A7E53997}"/>
              </a:ext>
            </a:extLst>
          </p:cNvPr>
          <p:cNvSpPr>
            <a:spLocks noGrp="1"/>
          </p:cNvSpPr>
          <p:nvPr>
            <p:ph type="title"/>
          </p:nvPr>
        </p:nvSpPr>
        <p:spPr/>
        <p:txBody>
          <a:bodyPr/>
          <a:lstStyle/>
          <a:p>
            <a:r>
              <a:rPr lang="en-US" dirty="0"/>
              <a:t>Bonus – Things not in the IHE Profiles</a:t>
            </a:r>
          </a:p>
        </p:txBody>
      </p:sp>
      <p:sp>
        <p:nvSpPr>
          <p:cNvPr id="3" name="Content Placeholder 2">
            <a:extLst>
              <a:ext uri="{FF2B5EF4-FFF2-40B4-BE49-F238E27FC236}">
                <a16:creationId xmlns:a16="http://schemas.microsoft.com/office/drawing/2014/main" id="{15EF67EB-4680-4ED8-9E34-6D2C2821F823}"/>
              </a:ext>
            </a:extLst>
          </p:cNvPr>
          <p:cNvSpPr>
            <a:spLocks noGrp="1"/>
          </p:cNvSpPr>
          <p:nvPr>
            <p:ph idx="1"/>
          </p:nvPr>
        </p:nvSpPr>
        <p:spPr/>
        <p:txBody>
          <a:bodyPr>
            <a:normAutofit fontScale="92500" lnSpcReduction="10000"/>
          </a:bodyPr>
          <a:lstStyle/>
          <a:p>
            <a:r>
              <a:rPr lang="en-US" dirty="0"/>
              <a:t>When using MHD, one could retrieve the Binary (Document) and get a better format than was published.</a:t>
            </a:r>
          </a:p>
          <a:p>
            <a:pPr lvl="1"/>
            <a:r>
              <a:rPr lang="en-US" dirty="0"/>
              <a:t>MHD Document Responder MUST be able to return the Binary in the format given in the DocumentReference</a:t>
            </a:r>
          </a:p>
          <a:p>
            <a:pPr lvl="1"/>
            <a:r>
              <a:rPr lang="en-US" dirty="0"/>
              <a:t>May support negotiate to ‘better’ for the client format</a:t>
            </a:r>
          </a:p>
          <a:p>
            <a:pPr lvl="1"/>
            <a:r>
              <a:rPr lang="en-US" dirty="0"/>
              <a:t>Example when the document is in C-CDA, the C-CDA on FHIR  transforms could be used to automatic conversion to FHIR Document </a:t>
            </a:r>
            <a:r>
              <a:rPr lang="en-US" dirty="0">
                <a:hlinkClick r:id="rId3"/>
              </a:rPr>
              <a:t>http://hl7.org/fhir/us/ccda/history.html</a:t>
            </a:r>
            <a:r>
              <a:rPr lang="en-US" dirty="0"/>
              <a:t> </a:t>
            </a:r>
          </a:p>
          <a:p>
            <a:pPr lvl="1"/>
            <a:r>
              <a:rPr lang="en-US" dirty="0"/>
              <a:t>Example when the Document Consumer would prefer a human rendering, the Document Responder could apply a stylesheet and return PDF rendering</a:t>
            </a:r>
          </a:p>
          <a:p>
            <a:pPr marL="0" indent="0">
              <a:buNone/>
            </a:pPr>
            <a:endParaRPr lang="en-US" dirty="0"/>
          </a:p>
        </p:txBody>
      </p:sp>
    </p:spTree>
    <p:extLst>
      <p:ext uri="{BB962C8B-B14F-4D97-AF65-F5344CB8AC3E}">
        <p14:creationId xmlns:p14="http://schemas.microsoft.com/office/powerpoint/2010/main" val="4028003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7F42-F934-4A28-A00C-0527EE11F3AD}"/>
              </a:ext>
            </a:extLst>
          </p:cNvPr>
          <p:cNvSpPr>
            <a:spLocks noGrp="1"/>
          </p:cNvSpPr>
          <p:nvPr>
            <p:ph type="title"/>
          </p:nvPr>
        </p:nvSpPr>
        <p:spPr/>
        <p:txBody>
          <a:bodyPr/>
          <a:lstStyle/>
          <a:p>
            <a:r>
              <a:rPr lang="en-US" dirty="0"/>
              <a:t>Implementations</a:t>
            </a:r>
          </a:p>
        </p:txBody>
      </p:sp>
      <p:sp>
        <p:nvSpPr>
          <p:cNvPr id="3" name="Content Placeholder 2">
            <a:extLst>
              <a:ext uri="{FF2B5EF4-FFF2-40B4-BE49-F238E27FC236}">
                <a16:creationId xmlns:a16="http://schemas.microsoft.com/office/drawing/2014/main" id="{1F855AAA-65FF-4DE8-A2E2-7732C9B2B313}"/>
              </a:ext>
            </a:extLst>
          </p:cNvPr>
          <p:cNvSpPr>
            <a:spLocks noGrp="1"/>
          </p:cNvSpPr>
          <p:nvPr>
            <p:ph idx="1"/>
          </p:nvPr>
        </p:nvSpPr>
        <p:spPr>
          <a:xfrm>
            <a:off x="838199" y="1825625"/>
            <a:ext cx="10981267" cy="4351338"/>
          </a:xfrm>
        </p:spPr>
        <p:txBody>
          <a:bodyPr>
            <a:normAutofit/>
          </a:bodyPr>
          <a:lstStyle/>
          <a:p>
            <a:r>
              <a:rPr lang="en-US" sz="4000" dirty="0"/>
              <a:t>Product Registry </a:t>
            </a:r>
          </a:p>
          <a:p>
            <a:pPr lvl="1"/>
            <a:r>
              <a:rPr lang="en-US" sz="3600" dirty="0">
                <a:hlinkClick r:id="rId2"/>
              </a:rPr>
              <a:t>https://wiki.ihe.net/index.php/Integration_Statement</a:t>
            </a:r>
            <a:r>
              <a:rPr lang="en-US" sz="3600" dirty="0"/>
              <a:t> </a:t>
            </a:r>
          </a:p>
          <a:p>
            <a:r>
              <a:rPr lang="en-US" sz="4000" dirty="0"/>
              <a:t>Open Source  </a:t>
            </a:r>
          </a:p>
          <a:p>
            <a:pPr lvl="1"/>
            <a:r>
              <a:rPr lang="en-US" sz="3600" dirty="0">
                <a:hlinkClick r:id="rId3"/>
              </a:rPr>
              <a:t>https://wiki.ihe.net/index.php/Open-Source</a:t>
            </a:r>
            <a:r>
              <a:rPr lang="en-US" sz="3600" dirty="0"/>
              <a:t> </a:t>
            </a:r>
          </a:p>
          <a:p>
            <a:endParaRPr lang="en-US" sz="4000" dirty="0"/>
          </a:p>
        </p:txBody>
      </p:sp>
      <p:sp>
        <p:nvSpPr>
          <p:cNvPr id="4" name="Slide Number Placeholder 3">
            <a:extLst>
              <a:ext uri="{FF2B5EF4-FFF2-40B4-BE49-F238E27FC236}">
                <a16:creationId xmlns:a16="http://schemas.microsoft.com/office/drawing/2014/main" id="{606585D6-9860-4776-82CE-C273AF7E8393}"/>
              </a:ext>
            </a:extLst>
          </p:cNvPr>
          <p:cNvSpPr>
            <a:spLocks noGrp="1"/>
          </p:cNvSpPr>
          <p:nvPr>
            <p:ph type="sldNum" sz="quarter" idx="12"/>
          </p:nvPr>
        </p:nvSpPr>
        <p:spPr/>
        <p:txBody>
          <a:bodyPr/>
          <a:lstStyle/>
          <a:p>
            <a:pPr>
              <a:defRPr/>
            </a:pPr>
            <a:fld id="{336892F5-F7A2-420A-8BF3-D2A2054912B1}" type="slidenum">
              <a:rPr lang="en-US" smtClean="0"/>
              <a:pPr>
                <a:defRPr/>
              </a:pPr>
              <a:t>32</a:t>
            </a:fld>
            <a:endParaRPr lang="en-US"/>
          </a:p>
        </p:txBody>
      </p:sp>
    </p:spTree>
    <p:extLst>
      <p:ext uri="{BB962C8B-B14F-4D97-AF65-F5344CB8AC3E}">
        <p14:creationId xmlns:p14="http://schemas.microsoft.com/office/powerpoint/2010/main" val="2022004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0432-47D5-4A35-AEA7-8F09B6823204}"/>
              </a:ext>
            </a:extLst>
          </p:cNvPr>
          <p:cNvSpPr>
            <a:spLocks noGrp="1"/>
          </p:cNvSpPr>
          <p:nvPr>
            <p:ph type="title"/>
          </p:nvPr>
        </p:nvSpPr>
        <p:spPr/>
        <p:txBody>
          <a:bodyPr/>
          <a:lstStyle/>
          <a:p>
            <a:r>
              <a:rPr lang="en-US" dirty="0"/>
              <a:t>Document Sharing HIE</a:t>
            </a:r>
          </a:p>
        </p:txBody>
      </p:sp>
      <p:grpSp>
        <p:nvGrpSpPr>
          <p:cNvPr id="5" name="Group 4">
            <a:extLst>
              <a:ext uri="{FF2B5EF4-FFF2-40B4-BE49-F238E27FC236}">
                <a16:creationId xmlns:a16="http://schemas.microsoft.com/office/drawing/2014/main" id="{5B8E51EB-4E51-4E71-9BDC-03150CF40A5A}"/>
              </a:ext>
            </a:extLst>
          </p:cNvPr>
          <p:cNvGrpSpPr/>
          <p:nvPr/>
        </p:nvGrpSpPr>
        <p:grpSpPr>
          <a:xfrm>
            <a:off x="945931" y="1250949"/>
            <a:ext cx="10310648" cy="5449395"/>
            <a:chOff x="2070100" y="1250950"/>
            <a:chExt cx="7886700" cy="4725989"/>
          </a:xfrm>
        </p:grpSpPr>
        <p:grpSp>
          <p:nvGrpSpPr>
            <p:cNvPr id="6" name="Group 61">
              <a:extLst>
                <a:ext uri="{FF2B5EF4-FFF2-40B4-BE49-F238E27FC236}">
                  <a16:creationId xmlns:a16="http://schemas.microsoft.com/office/drawing/2014/main" id="{E9DC6115-EE44-4C14-A562-D8BF2DF8727C}"/>
                </a:ext>
              </a:extLst>
            </p:cNvPr>
            <p:cNvGrpSpPr>
              <a:grpSpLocks/>
            </p:cNvGrpSpPr>
            <p:nvPr/>
          </p:nvGrpSpPr>
          <p:grpSpPr bwMode="auto">
            <a:xfrm>
              <a:off x="2697163" y="1250950"/>
              <a:ext cx="6699250" cy="3879850"/>
              <a:chOff x="1173163" y="1250950"/>
              <a:chExt cx="6699250" cy="3879850"/>
            </a:xfrm>
          </p:grpSpPr>
          <p:pic>
            <p:nvPicPr>
              <p:cNvPr id="59" name="Picture 1">
                <a:extLst>
                  <a:ext uri="{FF2B5EF4-FFF2-40B4-BE49-F238E27FC236}">
                    <a16:creationId xmlns:a16="http://schemas.microsoft.com/office/drawing/2014/main" id="{7354B996-A34F-4042-83F3-39E902A43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60" name="Group 53">
                <a:extLst>
                  <a:ext uri="{FF2B5EF4-FFF2-40B4-BE49-F238E27FC236}">
                    <a16:creationId xmlns:a16="http://schemas.microsoft.com/office/drawing/2014/main" id="{826743C4-0CF5-4B6D-BC84-3B78644280BC}"/>
                  </a:ext>
                </a:extLst>
              </p:cNvPr>
              <p:cNvGrpSpPr>
                <a:grpSpLocks/>
              </p:cNvGrpSpPr>
              <p:nvPr/>
            </p:nvGrpSpPr>
            <p:grpSpPr bwMode="auto">
              <a:xfrm>
                <a:off x="3316288" y="1250950"/>
                <a:ext cx="2490787" cy="1728788"/>
                <a:chOff x="3316288" y="1250950"/>
                <a:chExt cx="2490787" cy="1728788"/>
              </a:xfrm>
            </p:grpSpPr>
            <p:pic>
              <p:nvPicPr>
                <p:cNvPr id="61" name="Picture 19">
                  <a:extLst>
                    <a:ext uri="{FF2B5EF4-FFF2-40B4-BE49-F238E27FC236}">
                      <a16:creationId xmlns:a16="http://schemas.microsoft.com/office/drawing/2014/main" id="{5C5C40D5-EFBE-4604-AE73-948AA9399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2" name="Rectangle 50">
                  <a:extLst>
                    <a:ext uri="{FF2B5EF4-FFF2-40B4-BE49-F238E27FC236}">
                      <a16:creationId xmlns:a16="http://schemas.microsoft.com/office/drawing/2014/main" id="{2479BB33-2A0C-46A7-BAE9-AA2EAFA5C64C}"/>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Patient ID Manager</a:t>
                  </a:r>
                </a:p>
              </p:txBody>
            </p:sp>
            <p:sp>
              <p:nvSpPr>
                <p:cNvPr id="63" name="Rectangle 52">
                  <a:extLst>
                    <a:ext uri="{FF2B5EF4-FFF2-40B4-BE49-F238E27FC236}">
                      <a16:creationId xmlns:a16="http://schemas.microsoft.com/office/drawing/2014/main" id="{D6582897-74A7-45C5-9F42-634A1AC2064B}"/>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Document Registry</a:t>
                  </a:r>
                </a:p>
              </p:txBody>
            </p:sp>
          </p:grpSp>
        </p:grpSp>
        <p:sp>
          <p:nvSpPr>
            <p:cNvPr id="7" name="AutoShape 18">
              <a:extLst>
                <a:ext uri="{FF2B5EF4-FFF2-40B4-BE49-F238E27FC236}">
                  <a16:creationId xmlns:a16="http://schemas.microsoft.com/office/drawing/2014/main" id="{C24CE662-3337-4B58-9479-879FCB232044}"/>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Personal </a:t>
              </a:r>
              <a:br>
                <a:rPr lang="en-US" altLang="en-US" sz="800">
                  <a:solidFill>
                    <a:srgbClr val="4157AD"/>
                  </a:solidFill>
                </a:rPr>
              </a:br>
              <a:r>
                <a:rPr lang="en-US" altLang="en-US" sz="800">
                  <a:solidFill>
                    <a:srgbClr val="4157AD"/>
                  </a:solidFill>
                </a:rPr>
                <a:t>   Health Records</a:t>
              </a:r>
              <a:endParaRPr lang="en-US" altLang="en-US" sz="800" b="1">
                <a:solidFill>
                  <a:srgbClr val="4157AD"/>
                </a:solidFill>
              </a:endParaRPr>
            </a:p>
          </p:txBody>
        </p:sp>
        <p:sp>
          <p:nvSpPr>
            <p:cNvPr id="8" name="AutoShape 18">
              <a:extLst>
                <a:ext uri="{FF2B5EF4-FFF2-40B4-BE49-F238E27FC236}">
                  <a16:creationId xmlns:a16="http://schemas.microsoft.com/office/drawing/2014/main" id="{03886CBA-B1D9-46AE-837F-8179AB4B5B15}"/>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dirty="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800" dirty="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dirty="0">
                  <a:solidFill>
                    <a:srgbClr val="4157AD"/>
                  </a:solidFill>
                </a:rPr>
                <a:t> EMR</a:t>
              </a:r>
              <a:endParaRPr lang="en-US" altLang="en-US" sz="800" b="1" dirty="0">
                <a:solidFill>
                  <a:srgbClr val="4157AD"/>
                </a:solidFill>
              </a:endParaRPr>
            </a:p>
          </p:txBody>
        </p:sp>
        <p:grpSp>
          <p:nvGrpSpPr>
            <p:cNvPr id="9" name="Group 2">
              <a:extLst>
                <a:ext uri="{FF2B5EF4-FFF2-40B4-BE49-F238E27FC236}">
                  <a16:creationId xmlns:a16="http://schemas.microsoft.com/office/drawing/2014/main" id="{199242CD-FA17-41C6-94EA-0D883227F55B}"/>
                </a:ext>
              </a:extLst>
            </p:cNvPr>
            <p:cNvGrpSpPr>
              <a:grpSpLocks/>
            </p:cNvGrpSpPr>
            <p:nvPr/>
          </p:nvGrpSpPr>
          <p:grpSpPr bwMode="auto">
            <a:xfrm>
              <a:off x="2233614" y="2286000"/>
              <a:ext cx="936625" cy="762000"/>
              <a:chOff x="0" y="0"/>
              <a:chExt cx="589" cy="479"/>
            </a:xfrm>
          </p:grpSpPr>
          <p:pic>
            <p:nvPicPr>
              <p:cNvPr id="57" name="Picture 3">
                <a:extLst>
                  <a:ext uri="{FF2B5EF4-FFF2-40B4-BE49-F238E27FC236}">
                    <a16:creationId xmlns:a16="http://schemas.microsoft.com/office/drawing/2014/main" id="{9BEC1236-5EF7-463F-A804-6AC0F25BA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8" name="Picture 4">
                <a:extLst>
                  <a:ext uri="{FF2B5EF4-FFF2-40B4-BE49-F238E27FC236}">
                    <a16:creationId xmlns:a16="http://schemas.microsoft.com/office/drawing/2014/main" id="{B51DA466-423A-4880-99A2-AF61E75A5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0" name="Group 5">
              <a:extLst>
                <a:ext uri="{FF2B5EF4-FFF2-40B4-BE49-F238E27FC236}">
                  <a16:creationId xmlns:a16="http://schemas.microsoft.com/office/drawing/2014/main" id="{91027239-A81B-4D9E-B883-524881C28899}"/>
                </a:ext>
              </a:extLst>
            </p:cNvPr>
            <p:cNvGrpSpPr>
              <a:grpSpLocks/>
            </p:cNvGrpSpPr>
            <p:nvPr/>
          </p:nvGrpSpPr>
          <p:grpSpPr bwMode="auto">
            <a:xfrm>
              <a:off x="2233613" y="2833688"/>
              <a:ext cx="1009650" cy="823912"/>
              <a:chOff x="0" y="0"/>
              <a:chExt cx="635" cy="518"/>
            </a:xfrm>
          </p:grpSpPr>
          <p:pic>
            <p:nvPicPr>
              <p:cNvPr id="55" name="Picture 6">
                <a:extLst>
                  <a:ext uri="{FF2B5EF4-FFF2-40B4-BE49-F238E27FC236}">
                    <a16:creationId xmlns:a16="http://schemas.microsoft.com/office/drawing/2014/main" id="{3C62D852-571C-43E9-8645-53941B80F9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6" name="Picture 7">
                <a:extLst>
                  <a:ext uri="{FF2B5EF4-FFF2-40B4-BE49-F238E27FC236}">
                    <a16:creationId xmlns:a16="http://schemas.microsoft.com/office/drawing/2014/main" id="{7FF0BF08-C33E-436D-B611-C4532EB8D4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1" name="Group 20">
              <a:extLst>
                <a:ext uri="{FF2B5EF4-FFF2-40B4-BE49-F238E27FC236}">
                  <a16:creationId xmlns:a16="http://schemas.microsoft.com/office/drawing/2014/main" id="{2DE25A6A-2402-4B4D-8B02-DE8413323EF1}"/>
                </a:ext>
              </a:extLst>
            </p:cNvPr>
            <p:cNvGrpSpPr>
              <a:grpSpLocks/>
            </p:cNvGrpSpPr>
            <p:nvPr/>
          </p:nvGrpSpPr>
          <p:grpSpPr bwMode="auto">
            <a:xfrm>
              <a:off x="2357438" y="3617914"/>
              <a:ext cx="1193800" cy="782637"/>
              <a:chOff x="0" y="0"/>
              <a:chExt cx="751" cy="492"/>
            </a:xfrm>
          </p:grpSpPr>
          <p:pic>
            <p:nvPicPr>
              <p:cNvPr id="53" name="Picture 21">
                <a:extLst>
                  <a:ext uri="{FF2B5EF4-FFF2-40B4-BE49-F238E27FC236}">
                    <a16:creationId xmlns:a16="http://schemas.microsoft.com/office/drawing/2014/main" id="{CDB4C4C0-B659-4242-8B61-09E3D14F79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4" name="Picture 22">
                <a:extLst>
                  <a:ext uri="{FF2B5EF4-FFF2-40B4-BE49-F238E27FC236}">
                    <a16:creationId xmlns:a16="http://schemas.microsoft.com/office/drawing/2014/main" id="{29F67E12-84C9-4996-BC67-E047C62EFC3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 name="Group 23">
              <a:extLst>
                <a:ext uri="{FF2B5EF4-FFF2-40B4-BE49-F238E27FC236}">
                  <a16:creationId xmlns:a16="http://schemas.microsoft.com/office/drawing/2014/main" id="{D32F43DB-9050-4C65-9BA5-57F974F56D6E}"/>
                </a:ext>
              </a:extLst>
            </p:cNvPr>
            <p:cNvGrpSpPr>
              <a:grpSpLocks/>
            </p:cNvGrpSpPr>
            <p:nvPr/>
          </p:nvGrpSpPr>
          <p:grpSpPr bwMode="auto">
            <a:xfrm>
              <a:off x="8943976" y="2378076"/>
              <a:ext cx="936625" cy="669925"/>
              <a:chOff x="0" y="0"/>
              <a:chExt cx="589" cy="421"/>
            </a:xfrm>
          </p:grpSpPr>
          <p:pic>
            <p:nvPicPr>
              <p:cNvPr id="51" name="Picture 24">
                <a:extLst>
                  <a:ext uri="{FF2B5EF4-FFF2-40B4-BE49-F238E27FC236}">
                    <a16:creationId xmlns:a16="http://schemas.microsoft.com/office/drawing/2014/main" id="{F49F73BF-838F-4382-9968-97897792C5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2" name="Picture 25">
                <a:extLst>
                  <a:ext uri="{FF2B5EF4-FFF2-40B4-BE49-F238E27FC236}">
                    <a16:creationId xmlns:a16="http://schemas.microsoft.com/office/drawing/2014/main" id="{4A611748-E2BB-49CB-861D-13E2D42EDA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 name="Group 26">
              <a:extLst>
                <a:ext uri="{FF2B5EF4-FFF2-40B4-BE49-F238E27FC236}">
                  <a16:creationId xmlns:a16="http://schemas.microsoft.com/office/drawing/2014/main" id="{76584D1B-207B-48E9-9F68-A7229A450379}"/>
                </a:ext>
              </a:extLst>
            </p:cNvPr>
            <p:cNvGrpSpPr>
              <a:grpSpLocks/>
            </p:cNvGrpSpPr>
            <p:nvPr/>
          </p:nvGrpSpPr>
          <p:grpSpPr bwMode="auto">
            <a:xfrm>
              <a:off x="8863014" y="3005139"/>
              <a:ext cx="1030287" cy="649287"/>
              <a:chOff x="0" y="0"/>
              <a:chExt cx="648" cy="408"/>
            </a:xfrm>
          </p:grpSpPr>
          <p:pic>
            <p:nvPicPr>
              <p:cNvPr id="49" name="Picture 27">
                <a:extLst>
                  <a:ext uri="{FF2B5EF4-FFF2-40B4-BE49-F238E27FC236}">
                    <a16:creationId xmlns:a16="http://schemas.microsoft.com/office/drawing/2014/main" id="{579D09D0-5068-4944-894C-64F4ED1F23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0" name="Picture 28">
                <a:extLst>
                  <a:ext uri="{FF2B5EF4-FFF2-40B4-BE49-F238E27FC236}">
                    <a16:creationId xmlns:a16="http://schemas.microsoft.com/office/drawing/2014/main" id="{01BC39B9-2AED-4344-AAE8-447D2785FE4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4" name="Group 29">
              <a:extLst>
                <a:ext uri="{FF2B5EF4-FFF2-40B4-BE49-F238E27FC236}">
                  <a16:creationId xmlns:a16="http://schemas.microsoft.com/office/drawing/2014/main" id="{C12F3077-042A-45E3-8D78-F8B375A82E42}"/>
                </a:ext>
              </a:extLst>
            </p:cNvPr>
            <p:cNvGrpSpPr>
              <a:grpSpLocks/>
            </p:cNvGrpSpPr>
            <p:nvPr/>
          </p:nvGrpSpPr>
          <p:grpSpPr bwMode="auto">
            <a:xfrm>
              <a:off x="8593138" y="3659188"/>
              <a:ext cx="1193800" cy="741362"/>
              <a:chOff x="0" y="0"/>
              <a:chExt cx="751" cy="466"/>
            </a:xfrm>
          </p:grpSpPr>
          <p:pic>
            <p:nvPicPr>
              <p:cNvPr id="47" name="Picture 30">
                <a:extLst>
                  <a:ext uri="{FF2B5EF4-FFF2-40B4-BE49-F238E27FC236}">
                    <a16:creationId xmlns:a16="http://schemas.microsoft.com/office/drawing/2014/main" id="{FA30772F-0A68-44AA-A195-36051CB1777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8" name="Picture 31">
                <a:extLst>
                  <a:ext uri="{FF2B5EF4-FFF2-40B4-BE49-F238E27FC236}">
                    <a16:creationId xmlns:a16="http://schemas.microsoft.com/office/drawing/2014/main" id="{B8F2EBD8-ACDA-48D8-8D55-B82B4521FA1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5" name="Group 32">
              <a:extLst>
                <a:ext uri="{FF2B5EF4-FFF2-40B4-BE49-F238E27FC236}">
                  <a16:creationId xmlns:a16="http://schemas.microsoft.com/office/drawing/2014/main" id="{FC9B624B-1909-4ED4-9A60-2AE888B64009}"/>
                </a:ext>
              </a:extLst>
            </p:cNvPr>
            <p:cNvGrpSpPr>
              <a:grpSpLocks/>
            </p:cNvGrpSpPr>
            <p:nvPr/>
          </p:nvGrpSpPr>
          <p:grpSpPr bwMode="auto">
            <a:xfrm>
              <a:off x="7678738" y="4122738"/>
              <a:ext cx="1420812" cy="1039812"/>
              <a:chOff x="0" y="0"/>
              <a:chExt cx="894" cy="654"/>
            </a:xfrm>
          </p:grpSpPr>
          <p:pic>
            <p:nvPicPr>
              <p:cNvPr id="45" name="Picture 33">
                <a:extLst>
                  <a:ext uri="{FF2B5EF4-FFF2-40B4-BE49-F238E27FC236}">
                    <a16:creationId xmlns:a16="http://schemas.microsoft.com/office/drawing/2014/main" id="{51FCA421-CBD4-4C45-BC27-125AA4D337C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6" name="Picture 34">
                <a:extLst>
                  <a:ext uri="{FF2B5EF4-FFF2-40B4-BE49-F238E27FC236}">
                    <a16:creationId xmlns:a16="http://schemas.microsoft.com/office/drawing/2014/main" id="{F6B39AFC-EE7C-4CDA-9E9A-59DD42015E2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6" name="Group 35">
              <a:extLst>
                <a:ext uri="{FF2B5EF4-FFF2-40B4-BE49-F238E27FC236}">
                  <a16:creationId xmlns:a16="http://schemas.microsoft.com/office/drawing/2014/main" id="{16EE2260-B201-4D98-84BB-D1DE1BABDC3A}"/>
                </a:ext>
              </a:extLst>
            </p:cNvPr>
            <p:cNvGrpSpPr>
              <a:grpSpLocks/>
            </p:cNvGrpSpPr>
            <p:nvPr/>
          </p:nvGrpSpPr>
          <p:grpSpPr bwMode="auto">
            <a:xfrm>
              <a:off x="2962276" y="4276726"/>
              <a:ext cx="1420813" cy="885825"/>
              <a:chOff x="0" y="0"/>
              <a:chExt cx="894" cy="557"/>
            </a:xfrm>
          </p:grpSpPr>
          <p:pic>
            <p:nvPicPr>
              <p:cNvPr id="43" name="Picture 36">
                <a:extLst>
                  <a:ext uri="{FF2B5EF4-FFF2-40B4-BE49-F238E27FC236}">
                    <a16:creationId xmlns:a16="http://schemas.microsoft.com/office/drawing/2014/main" id="{ECE7958F-62F8-4ED6-A1D3-FE4581063B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4" name="Picture 37">
                <a:extLst>
                  <a:ext uri="{FF2B5EF4-FFF2-40B4-BE49-F238E27FC236}">
                    <a16:creationId xmlns:a16="http://schemas.microsoft.com/office/drawing/2014/main" id="{4FF9295B-FA57-496F-A85A-529BC8EFCF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7" name="Group 38">
              <a:extLst>
                <a:ext uri="{FF2B5EF4-FFF2-40B4-BE49-F238E27FC236}">
                  <a16:creationId xmlns:a16="http://schemas.microsoft.com/office/drawing/2014/main" id="{EB3169C0-5535-4331-B246-B4A7989DE52E}"/>
                </a:ext>
              </a:extLst>
            </p:cNvPr>
            <p:cNvGrpSpPr>
              <a:grpSpLocks/>
            </p:cNvGrpSpPr>
            <p:nvPr/>
          </p:nvGrpSpPr>
          <p:grpSpPr bwMode="auto">
            <a:xfrm>
              <a:off x="4437063" y="4462464"/>
              <a:ext cx="1460500" cy="1214437"/>
              <a:chOff x="0" y="0"/>
              <a:chExt cx="920" cy="764"/>
            </a:xfrm>
          </p:grpSpPr>
          <p:pic>
            <p:nvPicPr>
              <p:cNvPr id="41" name="Picture 39">
                <a:extLst>
                  <a:ext uri="{FF2B5EF4-FFF2-40B4-BE49-F238E27FC236}">
                    <a16:creationId xmlns:a16="http://schemas.microsoft.com/office/drawing/2014/main" id="{5D2934E4-7596-4A65-98C5-1AFC144620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2" name="Picture 40">
                <a:extLst>
                  <a:ext uri="{FF2B5EF4-FFF2-40B4-BE49-F238E27FC236}">
                    <a16:creationId xmlns:a16="http://schemas.microsoft.com/office/drawing/2014/main" id="{CE2058EE-9B20-4196-A1EE-CB463DECE1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8" name="Group 60">
              <a:extLst>
                <a:ext uri="{FF2B5EF4-FFF2-40B4-BE49-F238E27FC236}">
                  <a16:creationId xmlns:a16="http://schemas.microsoft.com/office/drawing/2014/main" id="{DD2C600D-39BA-4318-AB08-BE0BF028D895}"/>
                </a:ext>
              </a:extLst>
            </p:cNvPr>
            <p:cNvGrpSpPr>
              <a:grpSpLocks/>
            </p:cNvGrpSpPr>
            <p:nvPr/>
          </p:nvGrpSpPr>
          <p:grpSpPr bwMode="auto">
            <a:xfrm>
              <a:off x="4025900" y="2506664"/>
              <a:ext cx="4140200" cy="1228725"/>
              <a:chOff x="2501900" y="2506663"/>
              <a:chExt cx="4140200" cy="1228725"/>
            </a:xfrm>
          </p:grpSpPr>
          <p:pic>
            <p:nvPicPr>
              <p:cNvPr id="31" name="Picture 44">
                <a:extLst>
                  <a:ext uri="{FF2B5EF4-FFF2-40B4-BE49-F238E27FC236}">
                    <a16:creationId xmlns:a16="http://schemas.microsoft.com/office/drawing/2014/main" id="{EC1813B9-7DC0-4FDB-B2A5-7D62FFCD269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 name="Picture 45">
                <a:extLst>
                  <a:ext uri="{FF2B5EF4-FFF2-40B4-BE49-F238E27FC236}">
                    <a16:creationId xmlns:a16="http://schemas.microsoft.com/office/drawing/2014/main" id="{FA93FFE5-59EB-4BB7-923E-F85FB54845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 name="Picture 46">
                <a:extLst>
                  <a:ext uri="{FF2B5EF4-FFF2-40B4-BE49-F238E27FC236}">
                    <a16:creationId xmlns:a16="http://schemas.microsoft.com/office/drawing/2014/main" id="{5C5CD29F-0D87-47EF-85DD-9E009DAA6B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4" name="Picture 47">
                <a:extLst>
                  <a:ext uri="{FF2B5EF4-FFF2-40B4-BE49-F238E27FC236}">
                    <a16:creationId xmlns:a16="http://schemas.microsoft.com/office/drawing/2014/main" id="{45A67F14-7008-4403-87D6-676D99EEC19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 name="Picture 48">
                <a:extLst>
                  <a:ext uri="{FF2B5EF4-FFF2-40B4-BE49-F238E27FC236}">
                    <a16:creationId xmlns:a16="http://schemas.microsoft.com/office/drawing/2014/main" id="{58F4928E-7555-4707-B25A-FDD5B4DFF2B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6" name="Picture 49">
                <a:extLst>
                  <a:ext uri="{FF2B5EF4-FFF2-40B4-BE49-F238E27FC236}">
                    <a16:creationId xmlns:a16="http://schemas.microsoft.com/office/drawing/2014/main" id="{4ED02F0F-EAD3-4F79-8713-3B3C290388A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 name="Picture 50">
                <a:extLst>
                  <a:ext uri="{FF2B5EF4-FFF2-40B4-BE49-F238E27FC236}">
                    <a16:creationId xmlns:a16="http://schemas.microsoft.com/office/drawing/2014/main" id="{0CB98163-B194-4D94-BC60-51EB067B28C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8" name="Picture 51">
                <a:extLst>
                  <a:ext uri="{FF2B5EF4-FFF2-40B4-BE49-F238E27FC236}">
                    <a16:creationId xmlns:a16="http://schemas.microsoft.com/office/drawing/2014/main" id="{20BA9125-574B-495D-87F8-9700B781A68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 name="Picture 52">
                <a:extLst>
                  <a:ext uri="{FF2B5EF4-FFF2-40B4-BE49-F238E27FC236}">
                    <a16:creationId xmlns:a16="http://schemas.microsoft.com/office/drawing/2014/main" id="{4412A94B-9CBD-45C0-BA29-28693291142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0" name="Picture 53">
                <a:extLst>
                  <a:ext uri="{FF2B5EF4-FFF2-40B4-BE49-F238E27FC236}">
                    <a16:creationId xmlns:a16="http://schemas.microsoft.com/office/drawing/2014/main" id="{F7BE20B7-C5A2-49ED-BEB0-304D71E7A36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9" name="Rounded Rectangular Callout 56">
              <a:extLst>
                <a:ext uri="{FF2B5EF4-FFF2-40B4-BE49-F238E27FC236}">
                  <a16:creationId xmlns:a16="http://schemas.microsoft.com/office/drawing/2014/main" id="{AFEAC00C-F130-46F1-A733-F0C3F5EB3986}"/>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0">
                  <a:solidFill>
                    <a:srgbClr val="FFFFFF"/>
                  </a:solidFill>
                </a:rPr>
                <a:t>Document Repositories</a:t>
              </a:r>
            </a:p>
          </p:txBody>
        </p:sp>
        <p:sp>
          <p:nvSpPr>
            <p:cNvPr id="20" name="AutoShape 18">
              <a:extLst>
                <a:ext uri="{FF2B5EF4-FFF2-40B4-BE49-F238E27FC236}">
                  <a16:creationId xmlns:a16="http://schemas.microsoft.com/office/drawing/2014/main" id="{90B50662-3CB3-44A7-B80F-B8D2A4BBE0A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Results</a:t>
              </a:r>
              <a:endParaRPr lang="en-US" altLang="en-US" sz="800" b="1">
                <a:solidFill>
                  <a:srgbClr val="4157AD"/>
                </a:solidFill>
              </a:endParaRPr>
            </a:p>
          </p:txBody>
        </p:sp>
        <p:sp>
          <p:nvSpPr>
            <p:cNvPr id="21" name="AutoShape 18">
              <a:extLst>
                <a:ext uri="{FF2B5EF4-FFF2-40B4-BE49-F238E27FC236}">
                  <a16:creationId xmlns:a16="http://schemas.microsoft.com/office/drawing/2014/main" id="{AD518430-B328-4D75-96CA-B5F0E1268C46}"/>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PUBLIC </a:t>
              </a:r>
              <a:br>
                <a:rPr lang="en-US" altLang="en-US" sz="1200">
                  <a:solidFill>
                    <a:srgbClr val="4157AD"/>
                  </a:solidFill>
                </a:rPr>
              </a:br>
              <a:r>
                <a:rPr lang="en-US" altLang="en-US" sz="12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Registries</a:t>
              </a:r>
            </a:p>
          </p:txBody>
        </p:sp>
        <p:sp>
          <p:nvSpPr>
            <p:cNvPr id="22" name="AutoShape 18">
              <a:extLst>
                <a:ext uri="{FF2B5EF4-FFF2-40B4-BE49-F238E27FC236}">
                  <a16:creationId xmlns:a16="http://schemas.microsoft.com/office/drawing/2014/main" id="{FA54FA69-98E6-4231-ACDF-5CCF7796DC65}"/>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RX History</a:t>
              </a:r>
              <a:endParaRPr lang="en-US" altLang="en-US" sz="800" b="1">
                <a:solidFill>
                  <a:srgbClr val="4157AD"/>
                </a:solidFill>
              </a:endParaRPr>
            </a:p>
          </p:txBody>
        </p:sp>
        <p:sp>
          <p:nvSpPr>
            <p:cNvPr id="23" name="AutoShape 18">
              <a:extLst>
                <a:ext uri="{FF2B5EF4-FFF2-40B4-BE49-F238E27FC236}">
                  <a16:creationId xmlns:a16="http://schemas.microsoft.com/office/drawing/2014/main" id="{10047483-3C27-4105-B692-E853F6FDDA4F}"/>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SPECIALTY</a:t>
              </a:r>
              <a:br>
                <a:rPr lang="en-US" altLang="en-US" sz="1200">
                  <a:solidFill>
                    <a:srgbClr val="4157AD"/>
                  </a:solidFill>
                </a:rPr>
              </a:br>
              <a:r>
                <a:rPr lang="en-US" altLang="en-US" sz="12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a:t>
              </a:r>
              <a:endParaRPr lang="en-US" altLang="en-US" sz="800" b="1">
                <a:solidFill>
                  <a:srgbClr val="4157AD"/>
                </a:solidFill>
              </a:endParaRPr>
            </a:p>
          </p:txBody>
        </p:sp>
        <p:grpSp>
          <p:nvGrpSpPr>
            <p:cNvPr id="24" name="Group 62">
              <a:extLst>
                <a:ext uri="{FF2B5EF4-FFF2-40B4-BE49-F238E27FC236}">
                  <a16:creationId xmlns:a16="http://schemas.microsoft.com/office/drawing/2014/main" id="{15FA3F90-CB7D-4EAC-A298-A2D06C7BE130}"/>
                </a:ext>
              </a:extLst>
            </p:cNvPr>
            <p:cNvGrpSpPr>
              <a:grpSpLocks/>
            </p:cNvGrpSpPr>
            <p:nvPr/>
          </p:nvGrpSpPr>
          <p:grpSpPr bwMode="auto">
            <a:xfrm>
              <a:off x="6165850" y="4625976"/>
              <a:ext cx="1589088" cy="1350963"/>
              <a:chOff x="4641850" y="4625975"/>
              <a:chExt cx="1589088" cy="1350963"/>
            </a:xfrm>
          </p:grpSpPr>
          <p:grpSp>
            <p:nvGrpSpPr>
              <p:cNvPr id="27" name="Group 41">
                <a:extLst>
                  <a:ext uri="{FF2B5EF4-FFF2-40B4-BE49-F238E27FC236}">
                    <a16:creationId xmlns:a16="http://schemas.microsoft.com/office/drawing/2014/main" id="{7D8144E9-212E-4CD8-A4D5-AB687C43A636}"/>
                  </a:ext>
                </a:extLst>
              </p:cNvPr>
              <p:cNvGrpSpPr>
                <a:grpSpLocks/>
              </p:cNvGrpSpPr>
              <p:nvPr/>
            </p:nvGrpSpPr>
            <p:grpSpPr bwMode="auto">
              <a:xfrm>
                <a:off x="4641850" y="4625975"/>
                <a:ext cx="1460500" cy="1050925"/>
                <a:chOff x="0" y="0"/>
                <a:chExt cx="920" cy="661"/>
              </a:xfrm>
            </p:grpSpPr>
            <p:pic>
              <p:nvPicPr>
                <p:cNvPr id="29" name="Picture 42">
                  <a:extLst>
                    <a:ext uri="{FF2B5EF4-FFF2-40B4-BE49-F238E27FC236}">
                      <a16:creationId xmlns:a16="http://schemas.microsoft.com/office/drawing/2014/main" id="{ACFE6C2A-D593-474F-8438-7925B0C824F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 name="Picture 43">
                  <a:extLst>
                    <a:ext uri="{FF2B5EF4-FFF2-40B4-BE49-F238E27FC236}">
                      <a16:creationId xmlns:a16="http://schemas.microsoft.com/office/drawing/2014/main" id="{6E4ED2EA-00F6-495E-977E-87C9AEE8043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28" name="AutoShape 18">
                <a:extLst>
                  <a:ext uri="{FF2B5EF4-FFF2-40B4-BE49-F238E27FC236}">
                    <a16:creationId xmlns:a16="http://schemas.microsoft.com/office/drawing/2014/main" id="{E5A150CD-5A88-4D41-BACE-10BD7473E282}"/>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grpSp>
        <p:sp>
          <p:nvSpPr>
            <p:cNvPr id="25" name="AutoShape 18">
              <a:extLst>
                <a:ext uri="{FF2B5EF4-FFF2-40B4-BE49-F238E27FC236}">
                  <a16:creationId xmlns:a16="http://schemas.microsoft.com/office/drawing/2014/main" id="{15202728-8B62-4935-A7C9-7BC190D049E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sp>
          <p:nvSpPr>
            <p:cNvPr id="26" name="AutoShape 18">
              <a:extLst>
                <a:ext uri="{FF2B5EF4-FFF2-40B4-BE49-F238E27FC236}">
                  <a16:creationId xmlns:a16="http://schemas.microsoft.com/office/drawing/2014/main" id="{A895D821-0258-44D9-B2C6-1479091E0042}"/>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Claim Data</a:t>
              </a:r>
              <a:endParaRPr lang="en-US" altLang="en-US" sz="800" b="1">
                <a:solidFill>
                  <a:srgbClr val="4157AD"/>
                </a:solidFill>
              </a:endParaRPr>
            </a:p>
          </p:txBody>
        </p:sp>
      </p:grpSp>
      <p:pic>
        <p:nvPicPr>
          <p:cNvPr id="3" name="Audio 2">
            <a:hlinkClick r:id="" action="ppaction://media"/>
            <a:extLst>
              <a:ext uri="{FF2B5EF4-FFF2-40B4-BE49-F238E27FC236}">
                <a16:creationId xmlns:a16="http://schemas.microsoft.com/office/drawing/2014/main" id="{548E0858-AC97-4D5B-B365-6D49BAC9202C}"/>
              </a:ext>
            </a:extLst>
          </p:cNvPr>
          <p:cNvPicPr>
            <a:picLocks noChangeAspect="1"/>
          </p:cNvPicPr>
          <p:nvPr>
            <a:audioFile r:link="rId2"/>
            <p:extLst>
              <p:ext uri="{DAA4B4D4-6D71-4841-9C94-3DE7FCFB9230}">
                <p14:media xmlns:p14="http://schemas.microsoft.com/office/powerpoint/2010/main" r:embed="rId1"/>
              </p:ext>
            </p:extLst>
          </p:nvPr>
        </p:nvPicPr>
        <p:blipFill>
          <a:blip r:embed="rId3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62303790"/>
      </p:ext>
    </p:extLst>
  </p:cSld>
  <p:clrMapOvr>
    <a:masterClrMapping/>
  </p:clrMapOvr>
  <mc:AlternateContent xmlns:mc="http://schemas.openxmlformats.org/markup-compatibility/2006" xmlns:p14="http://schemas.microsoft.com/office/powerpoint/2010/main">
    <mc:Choice Requires="p14">
      <p:transition spd="slow" p14:dur="2000" advTm="68311"/>
    </mc:Choice>
    <mc:Fallback xmlns="">
      <p:transition spd="slow" advTm="68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33C700-6590-46CD-A4C9-1294F1CD468E}"/>
              </a:ext>
            </a:extLst>
          </p:cNvPr>
          <p:cNvSpPr>
            <a:spLocks noGrp="1"/>
          </p:cNvSpPr>
          <p:nvPr>
            <p:ph type="title"/>
          </p:nvPr>
        </p:nvSpPr>
        <p:spPr/>
        <p:txBody>
          <a:bodyPr/>
          <a:lstStyle/>
          <a:p>
            <a:r>
              <a:rPr lang="en-US" dirty="0"/>
              <a:t>XDS – Document Sharing</a:t>
            </a:r>
          </a:p>
        </p:txBody>
      </p:sp>
      <p:sp>
        <p:nvSpPr>
          <p:cNvPr id="5" name="Content Placeholder 4">
            <a:extLst>
              <a:ext uri="{FF2B5EF4-FFF2-40B4-BE49-F238E27FC236}">
                <a16:creationId xmlns:a16="http://schemas.microsoft.com/office/drawing/2014/main" id="{58CFC3D1-B563-4653-AAE6-736DBA21EEA9}"/>
              </a:ext>
            </a:extLst>
          </p:cNvPr>
          <p:cNvSpPr>
            <a:spLocks noGrp="1"/>
          </p:cNvSpPr>
          <p:nvPr>
            <p:ph idx="4294967295"/>
          </p:nvPr>
        </p:nvSpPr>
        <p:spPr>
          <a:xfrm>
            <a:off x="0" y="1441450"/>
            <a:ext cx="5184775" cy="5081588"/>
          </a:xfrm>
        </p:spPr>
        <p:txBody>
          <a:bodyPr>
            <a:normAutofit fontScale="85000" lnSpcReduction="20000"/>
          </a:bodyPr>
          <a:lstStyle/>
          <a:p>
            <a:r>
              <a:rPr lang="en-US" dirty="0"/>
              <a:t>Document Sharing Registry (XDS)</a:t>
            </a:r>
          </a:p>
          <a:p>
            <a:pPr lvl="1"/>
            <a:r>
              <a:rPr lang="en-US" dirty="0"/>
              <a:t>Based on W3C standards</a:t>
            </a:r>
          </a:p>
          <a:p>
            <a:pPr lvl="1"/>
            <a:r>
              <a:rPr lang="en-US" dirty="0" err="1"/>
              <a:t>ebRegistry</a:t>
            </a:r>
            <a:endParaRPr lang="en-US" dirty="0"/>
          </a:p>
          <a:p>
            <a:pPr lvl="1"/>
            <a:r>
              <a:rPr lang="en-US" dirty="0"/>
              <a:t>SOAP</a:t>
            </a:r>
          </a:p>
          <a:p>
            <a:pPr lvl="1"/>
            <a:r>
              <a:rPr lang="en-US" dirty="0"/>
              <a:t>SAML</a:t>
            </a:r>
          </a:p>
          <a:p>
            <a:r>
              <a:rPr lang="en-US" dirty="0"/>
              <a:t>Patient Identity Management (PIX, PDQ)</a:t>
            </a:r>
          </a:p>
          <a:p>
            <a:pPr lvl="1"/>
            <a:r>
              <a:rPr lang="en-US" dirty="0"/>
              <a:t>Based on HL7 v2 or v3</a:t>
            </a:r>
          </a:p>
          <a:p>
            <a:r>
              <a:rPr lang="en-US" dirty="0"/>
              <a:t>Supports Centralized or Distributed Repository</a:t>
            </a:r>
          </a:p>
          <a:p>
            <a:r>
              <a:rPr lang="en-US" dirty="0"/>
              <a:t>User / Organization Federation</a:t>
            </a:r>
          </a:p>
          <a:p>
            <a:pPr lvl="1"/>
            <a:r>
              <a:rPr lang="en-US" dirty="0"/>
              <a:t>Certificate Authority trust domain</a:t>
            </a:r>
          </a:p>
          <a:p>
            <a:pPr lvl="1"/>
            <a:r>
              <a:rPr lang="en-US" dirty="0"/>
              <a:t>SAML assertions</a:t>
            </a:r>
          </a:p>
        </p:txBody>
      </p:sp>
      <p:pic>
        <p:nvPicPr>
          <p:cNvPr id="1026" name="Picture 2">
            <a:extLst>
              <a:ext uri="{FF2B5EF4-FFF2-40B4-BE49-F238E27FC236}">
                <a16:creationId xmlns:a16="http://schemas.microsoft.com/office/drawing/2014/main" id="{D89EB1F9-C12A-40D2-8435-DCE7DA3CDD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5" y="2186973"/>
            <a:ext cx="6677025" cy="372427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60AE9B8D-A5E4-450B-9C65-5C7014FCD8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4173059"/>
      </p:ext>
    </p:extLst>
  </p:cSld>
  <p:clrMapOvr>
    <a:masterClrMapping/>
  </p:clrMapOvr>
  <mc:AlternateContent xmlns:mc="http://schemas.openxmlformats.org/markup-compatibility/2006" xmlns:p14="http://schemas.microsoft.com/office/powerpoint/2010/main">
    <mc:Choice Requires="p14">
      <p:transition spd="slow" p14:dur="2000" advTm="65616"/>
    </mc:Choice>
    <mc:Fallback xmlns="">
      <p:transition spd="slow" advTm="65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7" name="Group 11">
            <a:extLst>
              <a:ext uri="{FF2B5EF4-FFF2-40B4-BE49-F238E27FC236}">
                <a16:creationId xmlns:a16="http://schemas.microsoft.com/office/drawing/2014/main" id="{A8CB59AD-E7D9-41DD-AAD5-4D25B01D7A3D}"/>
              </a:ext>
            </a:extLst>
          </p:cNvPr>
          <p:cNvGraphicFramePr>
            <a:graphicFrameLocks noGrp="1"/>
          </p:cNvGraphicFramePr>
          <p:nvPr/>
        </p:nvGraphicFramePr>
        <p:xfrm>
          <a:off x="2414588" y="890589"/>
          <a:ext cx="1219200" cy="485775"/>
        </p:xfrm>
        <a:graphic>
          <a:graphicData uri="http://schemas.openxmlformats.org/drawingml/2006/table">
            <a:tbl>
              <a:tblPr/>
              <a:tblGrid>
                <a:gridCol w="1219200">
                  <a:extLst>
                    <a:ext uri="{9D8B030D-6E8A-4147-A177-3AD203B41FA5}">
                      <a16:colId xmlns:a16="http://schemas.microsoft.com/office/drawing/2014/main" val="20000"/>
                    </a:ext>
                  </a:extLst>
                </a:gridCol>
              </a:tblGrid>
              <a:tr h="485775">
                <a:tc>
                  <a:txBody>
                    <a:bodyPr/>
                    <a:lstStyle/>
                    <a:p>
                      <a:pPr marL="39688" marR="0" lvl="0" indent="0" algn="l" defTabSz="914400" rtl="0" eaLnBrk="1" fontAlgn="base" latinLnBrk="0" hangingPunct="1">
                        <a:lnSpc>
                          <a:spcPct val="90000"/>
                        </a:lnSpc>
                        <a:spcBef>
                          <a:spcPct val="0"/>
                        </a:spcBef>
                        <a:spcAft>
                          <a:spcPct val="0"/>
                        </a:spcAft>
                        <a:buClrTx/>
                        <a:buSzTx/>
                        <a:buFontTx/>
                        <a:buNone/>
                        <a:tabLst>
                          <a:tab pos="914400" algn="l"/>
                        </a:tabLst>
                      </a:pPr>
                      <a:endParaRPr kumimoji="0" lang="en-US" sz="2800" b="0" i="0" u="none" strike="noStrike" cap="none" normalizeH="0" baseline="0">
                        <a:ln>
                          <a:noFill/>
                        </a:ln>
                        <a:solidFill>
                          <a:schemeClr val="tx1"/>
                        </a:solidFill>
                        <a:effectLst/>
                        <a:latin typeface="Lucida Grande" charset="0"/>
                        <a:ea typeface="ヒラギノ角ゴ ProN W3" charset="-128"/>
                        <a:cs typeface="ヒラギノ角ゴ ProN W3" charset="-128"/>
                        <a:sym typeface="Lucida Grande" charset="0"/>
                      </a:endParaRPr>
                    </a:p>
                  </a:txBody>
                  <a:tcPr marL="50800" marR="50800" marT="50813" marB="50813"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39" name="Rectangle 17">
            <a:extLst>
              <a:ext uri="{FF2B5EF4-FFF2-40B4-BE49-F238E27FC236}">
                <a16:creationId xmlns:a16="http://schemas.microsoft.com/office/drawing/2014/main" id="{1C901B8B-5E61-4E8C-AED8-CBFC8AAE27C7}"/>
              </a:ext>
            </a:extLst>
          </p:cNvPr>
          <p:cNvSpPr>
            <a:spLocks noGrp="1" noChangeArrowheads="1"/>
          </p:cNvSpPr>
          <p:nvPr>
            <p:ph type="title"/>
          </p:nvPr>
        </p:nvSpPr>
        <p:spPr/>
        <p:txBody>
          <a:bodyPr>
            <a:normAutofit/>
          </a:bodyPr>
          <a:lstStyle/>
          <a:p>
            <a:pPr eaLnBrk="1" hangingPunct="1"/>
            <a:r>
              <a:rPr lang="en-US" altLang="en-US" dirty="0"/>
              <a:t>XCA Federation of Document Sharing</a:t>
            </a:r>
          </a:p>
        </p:txBody>
      </p:sp>
      <p:grpSp>
        <p:nvGrpSpPr>
          <p:cNvPr id="63" name="Group 62">
            <a:extLst>
              <a:ext uri="{FF2B5EF4-FFF2-40B4-BE49-F238E27FC236}">
                <a16:creationId xmlns:a16="http://schemas.microsoft.com/office/drawing/2014/main" id="{08DBFAE8-ECBA-43EB-9421-6DF5D2527616}"/>
              </a:ext>
            </a:extLst>
          </p:cNvPr>
          <p:cNvGrpSpPr/>
          <p:nvPr/>
        </p:nvGrpSpPr>
        <p:grpSpPr>
          <a:xfrm>
            <a:off x="5307974" y="4073613"/>
            <a:ext cx="2222938" cy="1854857"/>
            <a:chOff x="2070100" y="1250950"/>
            <a:chExt cx="7886700" cy="4725989"/>
          </a:xfrm>
        </p:grpSpPr>
        <p:grpSp>
          <p:nvGrpSpPr>
            <p:cNvPr id="64" name="Group 61">
              <a:extLst>
                <a:ext uri="{FF2B5EF4-FFF2-40B4-BE49-F238E27FC236}">
                  <a16:creationId xmlns:a16="http://schemas.microsoft.com/office/drawing/2014/main" id="{17856DE8-BA0A-4BBA-97EB-D00FCADDB54D}"/>
                </a:ext>
              </a:extLst>
            </p:cNvPr>
            <p:cNvGrpSpPr>
              <a:grpSpLocks/>
            </p:cNvGrpSpPr>
            <p:nvPr/>
          </p:nvGrpSpPr>
          <p:grpSpPr bwMode="auto">
            <a:xfrm>
              <a:off x="2697163" y="1250950"/>
              <a:ext cx="6699250" cy="3879850"/>
              <a:chOff x="1173163" y="1250950"/>
              <a:chExt cx="6699250" cy="3879850"/>
            </a:xfrm>
          </p:grpSpPr>
          <p:pic>
            <p:nvPicPr>
              <p:cNvPr id="117" name="Picture 1">
                <a:extLst>
                  <a:ext uri="{FF2B5EF4-FFF2-40B4-BE49-F238E27FC236}">
                    <a16:creationId xmlns:a16="http://schemas.microsoft.com/office/drawing/2014/main" id="{309E879D-7D92-477A-8611-2333BB695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18" name="Group 53">
                <a:extLst>
                  <a:ext uri="{FF2B5EF4-FFF2-40B4-BE49-F238E27FC236}">
                    <a16:creationId xmlns:a16="http://schemas.microsoft.com/office/drawing/2014/main" id="{30600250-42A4-4064-A9FF-B2A96F632718}"/>
                  </a:ext>
                </a:extLst>
              </p:cNvPr>
              <p:cNvGrpSpPr>
                <a:grpSpLocks/>
              </p:cNvGrpSpPr>
              <p:nvPr/>
            </p:nvGrpSpPr>
            <p:grpSpPr bwMode="auto">
              <a:xfrm>
                <a:off x="3316288" y="1250950"/>
                <a:ext cx="2490787" cy="1728788"/>
                <a:chOff x="3316288" y="1250950"/>
                <a:chExt cx="2490787" cy="1728788"/>
              </a:xfrm>
            </p:grpSpPr>
            <p:pic>
              <p:nvPicPr>
                <p:cNvPr id="119" name="Picture 19">
                  <a:extLst>
                    <a:ext uri="{FF2B5EF4-FFF2-40B4-BE49-F238E27FC236}">
                      <a16:creationId xmlns:a16="http://schemas.microsoft.com/office/drawing/2014/main" id="{66B70EB7-C0FE-4431-BC08-3B2824A17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0" name="Rectangle 50">
                  <a:extLst>
                    <a:ext uri="{FF2B5EF4-FFF2-40B4-BE49-F238E27FC236}">
                      <a16:creationId xmlns:a16="http://schemas.microsoft.com/office/drawing/2014/main" id="{C43DB7CF-3C48-49A6-96BA-3B606BC7E126}"/>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21" name="Rectangle 52">
                  <a:extLst>
                    <a:ext uri="{FF2B5EF4-FFF2-40B4-BE49-F238E27FC236}">
                      <a16:creationId xmlns:a16="http://schemas.microsoft.com/office/drawing/2014/main" id="{9132BA69-9A61-4FA0-911F-D1DFB47FAA41}"/>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65" name="AutoShape 18">
              <a:extLst>
                <a:ext uri="{FF2B5EF4-FFF2-40B4-BE49-F238E27FC236}">
                  <a16:creationId xmlns:a16="http://schemas.microsoft.com/office/drawing/2014/main" id="{3C0516D6-D288-45E2-AEE9-0CA3CD9626DA}"/>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66" name="AutoShape 18">
              <a:extLst>
                <a:ext uri="{FF2B5EF4-FFF2-40B4-BE49-F238E27FC236}">
                  <a16:creationId xmlns:a16="http://schemas.microsoft.com/office/drawing/2014/main" id="{E2BF39EA-9289-4A0D-95D4-43B803FA850F}"/>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67" name="Group 2">
              <a:extLst>
                <a:ext uri="{FF2B5EF4-FFF2-40B4-BE49-F238E27FC236}">
                  <a16:creationId xmlns:a16="http://schemas.microsoft.com/office/drawing/2014/main" id="{E3B77FFD-6C36-4F5F-BEA1-E3B7519F3FCE}"/>
                </a:ext>
              </a:extLst>
            </p:cNvPr>
            <p:cNvGrpSpPr>
              <a:grpSpLocks/>
            </p:cNvGrpSpPr>
            <p:nvPr/>
          </p:nvGrpSpPr>
          <p:grpSpPr bwMode="auto">
            <a:xfrm>
              <a:off x="2233614" y="2286000"/>
              <a:ext cx="936625" cy="762000"/>
              <a:chOff x="0" y="0"/>
              <a:chExt cx="589" cy="479"/>
            </a:xfrm>
          </p:grpSpPr>
          <p:pic>
            <p:nvPicPr>
              <p:cNvPr id="115" name="Picture 3">
                <a:extLst>
                  <a:ext uri="{FF2B5EF4-FFF2-40B4-BE49-F238E27FC236}">
                    <a16:creationId xmlns:a16="http://schemas.microsoft.com/office/drawing/2014/main" id="{852928EE-0C69-4FD8-8AF4-75CADDF97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6" name="Picture 4">
                <a:extLst>
                  <a:ext uri="{FF2B5EF4-FFF2-40B4-BE49-F238E27FC236}">
                    <a16:creationId xmlns:a16="http://schemas.microsoft.com/office/drawing/2014/main" id="{134EF226-8D35-4ABC-9498-7A9D1EB335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8" name="Group 5">
              <a:extLst>
                <a:ext uri="{FF2B5EF4-FFF2-40B4-BE49-F238E27FC236}">
                  <a16:creationId xmlns:a16="http://schemas.microsoft.com/office/drawing/2014/main" id="{ACA4E5F0-20E0-4955-BF40-B2F7D27DCB7F}"/>
                </a:ext>
              </a:extLst>
            </p:cNvPr>
            <p:cNvGrpSpPr>
              <a:grpSpLocks/>
            </p:cNvGrpSpPr>
            <p:nvPr/>
          </p:nvGrpSpPr>
          <p:grpSpPr bwMode="auto">
            <a:xfrm>
              <a:off x="2233613" y="2833688"/>
              <a:ext cx="1009650" cy="823912"/>
              <a:chOff x="0" y="0"/>
              <a:chExt cx="635" cy="518"/>
            </a:xfrm>
          </p:grpSpPr>
          <p:pic>
            <p:nvPicPr>
              <p:cNvPr id="113" name="Picture 6">
                <a:extLst>
                  <a:ext uri="{FF2B5EF4-FFF2-40B4-BE49-F238E27FC236}">
                    <a16:creationId xmlns:a16="http://schemas.microsoft.com/office/drawing/2014/main" id="{286B2926-71EB-4785-88EE-8D0C0553B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4" name="Picture 7">
                <a:extLst>
                  <a:ext uri="{FF2B5EF4-FFF2-40B4-BE49-F238E27FC236}">
                    <a16:creationId xmlns:a16="http://schemas.microsoft.com/office/drawing/2014/main" id="{785F9640-B834-47BA-A66E-F545F8B8CD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9" name="Group 20">
              <a:extLst>
                <a:ext uri="{FF2B5EF4-FFF2-40B4-BE49-F238E27FC236}">
                  <a16:creationId xmlns:a16="http://schemas.microsoft.com/office/drawing/2014/main" id="{8DDD6DFB-AADC-45E2-82E5-1C3B688FCDE9}"/>
                </a:ext>
              </a:extLst>
            </p:cNvPr>
            <p:cNvGrpSpPr>
              <a:grpSpLocks/>
            </p:cNvGrpSpPr>
            <p:nvPr/>
          </p:nvGrpSpPr>
          <p:grpSpPr bwMode="auto">
            <a:xfrm>
              <a:off x="2357438" y="3617914"/>
              <a:ext cx="1193800" cy="782637"/>
              <a:chOff x="0" y="0"/>
              <a:chExt cx="751" cy="492"/>
            </a:xfrm>
          </p:grpSpPr>
          <p:pic>
            <p:nvPicPr>
              <p:cNvPr id="111" name="Picture 21">
                <a:extLst>
                  <a:ext uri="{FF2B5EF4-FFF2-40B4-BE49-F238E27FC236}">
                    <a16:creationId xmlns:a16="http://schemas.microsoft.com/office/drawing/2014/main" id="{0BF705CF-563F-4F68-890C-1B416BA71F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 name="Picture 22">
                <a:extLst>
                  <a:ext uri="{FF2B5EF4-FFF2-40B4-BE49-F238E27FC236}">
                    <a16:creationId xmlns:a16="http://schemas.microsoft.com/office/drawing/2014/main" id="{260B53F0-142D-40CA-A561-4695EEFFF9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0" name="Group 23">
              <a:extLst>
                <a:ext uri="{FF2B5EF4-FFF2-40B4-BE49-F238E27FC236}">
                  <a16:creationId xmlns:a16="http://schemas.microsoft.com/office/drawing/2014/main" id="{D835BDFA-92B6-43EA-BC91-E8541D18B4F9}"/>
                </a:ext>
              </a:extLst>
            </p:cNvPr>
            <p:cNvGrpSpPr>
              <a:grpSpLocks/>
            </p:cNvGrpSpPr>
            <p:nvPr/>
          </p:nvGrpSpPr>
          <p:grpSpPr bwMode="auto">
            <a:xfrm>
              <a:off x="8943976" y="2378076"/>
              <a:ext cx="936625" cy="669925"/>
              <a:chOff x="0" y="0"/>
              <a:chExt cx="589" cy="421"/>
            </a:xfrm>
          </p:grpSpPr>
          <p:pic>
            <p:nvPicPr>
              <p:cNvPr id="109" name="Picture 24">
                <a:extLst>
                  <a:ext uri="{FF2B5EF4-FFF2-40B4-BE49-F238E27FC236}">
                    <a16:creationId xmlns:a16="http://schemas.microsoft.com/office/drawing/2014/main" id="{85E69A04-8EC8-4172-9B7B-D6987291B8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0" name="Picture 25">
                <a:extLst>
                  <a:ext uri="{FF2B5EF4-FFF2-40B4-BE49-F238E27FC236}">
                    <a16:creationId xmlns:a16="http://schemas.microsoft.com/office/drawing/2014/main" id="{1C5384E1-83ED-4DD7-B8B3-D9EDCA7298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1" name="Group 26">
              <a:extLst>
                <a:ext uri="{FF2B5EF4-FFF2-40B4-BE49-F238E27FC236}">
                  <a16:creationId xmlns:a16="http://schemas.microsoft.com/office/drawing/2014/main" id="{A5356521-8454-4C5F-B73C-D0FF3BF9788A}"/>
                </a:ext>
              </a:extLst>
            </p:cNvPr>
            <p:cNvGrpSpPr>
              <a:grpSpLocks/>
            </p:cNvGrpSpPr>
            <p:nvPr/>
          </p:nvGrpSpPr>
          <p:grpSpPr bwMode="auto">
            <a:xfrm>
              <a:off x="8863014" y="3005139"/>
              <a:ext cx="1030287" cy="649287"/>
              <a:chOff x="0" y="0"/>
              <a:chExt cx="648" cy="408"/>
            </a:xfrm>
          </p:grpSpPr>
          <p:pic>
            <p:nvPicPr>
              <p:cNvPr id="107" name="Picture 27">
                <a:extLst>
                  <a:ext uri="{FF2B5EF4-FFF2-40B4-BE49-F238E27FC236}">
                    <a16:creationId xmlns:a16="http://schemas.microsoft.com/office/drawing/2014/main" id="{513B58FB-DAE2-4F98-9499-01AEC7060B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8" name="Picture 28">
                <a:extLst>
                  <a:ext uri="{FF2B5EF4-FFF2-40B4-BE49-F238E27FC236}">
                    <a16:creationId xmlns:a16="http://schemas.microsoft.com/office/drawing/2014/main" id="{04E6CB53-6EB8-4FA1-A306-F814397A3D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2" name="Group 29">
              <a:extLst>
                <a:ext uri="{FF2B5EF4-FFF2-40B4-BE49-F238E27FC236}">
                  <a16:creationId xmlns:a16="http://schemas.microsoft.com/office/drawing/2014/main" id="{B38DE076-6B59-4821-9B40-2E70416E202A}"/>
                </a:ext>
              </a:extLst>
            </p:cNvPr>
            <p:cNvGrpSpPr>
              <a:grpSpLocks/>
            </p:cNvGrpSpPr>
            <p:nvPr/>
          </p:nvGrpSpPr>
          <p:grpSpPr bwMode="auto">
            <a:xfrm>
              <a:off x="8593138" y="3659188"/>
              <a:ext cx="1193800" cy="741362"/>
              <a:chOff x="0" y="0"/>
              <a:chExt cx="751" cy="466"/>
            </a:xfrm>
          </p:grpSpPr>
          <p:pic>
            <p:nvPicPr>
              <p:cNvPr id="105" name="Picture 30">
                <a:extLst>
                  <a:ext uri="{FF2B5EF4-FFF2-40B4-BE49-F238E27FC236}">
                    <a16:creationId xmlns:a16="http://schemas.microsoft.com/office/drawing/2014/main" id="{285F3369-5936-438C-8366-D921B0AE686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6" name="Picture 31">
                <a:extLst>
                  <a:ext uri="{FF2B5EF4-FFF2-40B4-BE49-F238E27FC236}">
                    <a16:creationId xmlns:a16="http://schemas.microsoft.com/office/drawing/2014/main" id="{F35E7EF4-CCDF-41BC-8701-A9828D5652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3" name="Group 32">
              <a:extLst>
                <a:ext uri="{FF2B5EF4-FFF2-40B4-BE49-F238E27FC236}">
                  <a16:creationId xmlns:a16="http://schemas.microsoft.com/office/drawing/2014/main" id="{5BF34F2C-1AF4-460C-B97F-2B97B11A6233}"/>
                </a:ext>
              </a:extLst>
            </p:cNvPr>
            <p:cNvGrpSpPr>
              <a:grpSpLocks/>
            </p:cNvGrpSpPr>
            <p:nvPr/>
          </p:nvGrpSpPr>
          <p:grpSpPr bwMode="auto">
            <a:xfrm>
              <a:off x="7678738" y="4122738"/>
              <a:ext cx="1420812" cy="1039812"/>
              <a:chOff x="0" y="0"/>
              <a:chExt cx="894" cy="654"/>
            </a:xfrm>
          </p:grpSpPr>
          <p:pic>
            <p:nvPicPr>
              <p:cNvPr id="103" name="Picture 33">
                <a:extLst>
                  <a:ext uri="{FF2B5EF4-FFF2-40B4-BE49-F238E27FC236}">
                    <a16:creationId xmlns:a16="http://schemas.microsoft.com/office/drawing/2014/main" id="{5E66961F-003B-490B-99BD-A5701476409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4" name="Picture 34">
                <a:extLst>
                  <a:ext uri="{FF2B5EF4-FFF2-40B4-BE49-F238E27FC236}">
                    <a16:creationId xmlns:a16="http://schemas.microsoft.com/office/drawing/2014/main" id="{79928419-ED65-47FF-A663-061AE256930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4" name="Group 35">
              <a:extLst>
                <a:ext uri="{FF2B5EF4-FFF2-40B4-BE49-F238E27FC236}">
                  <a16:creationId xmlns:a16="http://schemas.microsoft.com/office/drawing/2014/main" id="{CE05DF67-26CC-4722-B2D0-452C37EECDAF}"/>
                </a:ext>
              </a:extLst>
            </p:cNvPr>
            <p:cNvGrpSpPr>
              <a:grpSpLocks/>
            </p:cNvGrpSpPr>
            <p:nvPr/>
          </p:nvGrpSpPr>
          <p:grpSpPr bwMode="auto">
            <a:xfrm>
              <a:off x="2962276" y="4276726"/>
              <a:ext cx="1420813" cy="885825"/>
              <a:chOff x="0" y="0"/>
              <a:chExt cx="894" cy="557"/>
            </a:xfrm>
          </p:grpSpPr>
          <p:pic>
            <p:nvPicPr>
              <p:cNvPr id="101" name="Picture 36">
                <a:extLst>
                  <a:ext uri="{FF2B5EF4-FFF2-40B4-BE49-F238E27FC236}">
                    <a16:creationId xmlns:a16="http://schemas.microsoft.com/office/drawing/2014/main" id="{BC9F3A85-4C09-4EBE-952F-95C879B469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 name="Picture 37">
                <a:extLst>
                  <a:ext uri="{FF2B5EF4-FFF2-40B4-BE49-F238E27FC236}">
                    <a16:creationId xmlns:a16="http://schemas.microsoft.com/office/drawing/2014/main" id="{D984863C-4982-46D8-9662-31E5F7C3CA9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5" name="Group 38">
              <a:extLst>
                <a:ext uri="{FF2B5EF4-FFF2-40B4-BE49-F238E27FC236}">
                  <a16:creationId xmlns:a16="http://schemas.microsoft.com/office/drawing/2014/main" id="{9234E5CF-680F-484B-8B51-FDDC9F08A9BD}"/>
                </a:ext>
              </a:extLst>
            </p:cNvPr>
            <p:cNvGrpSpPr>
              <a:grpSpLocks/>
            </p:cNvGrpSpPr>
            <p:nvPr/>
          </p:nvGrpSpPr>
          <p:grpSpPr bwMode="auto">
            <a:xfrm>
              <a:off x="4437063" y="4462464"/>
              <a:ext cx="1460500" cy="1214437"/>
              <a:chOff x="0" y="0"/>
              <a:chExt cx="920" cy="764"/>
            </a:xfrm>
          </p:grpSpPr>
          <p:pic>
            <p:nvPicPr>
              <p:cNvPr id="99" name="Picture 39">
                <a:extLst>
                  <a:ext uri="{FF2B5EF4-FFF2-40B4-BE49-F238E27FC236}">
                    <a16:creationId xmlns:a16="http://schemas.microsoft.com/office/drawing/2014/main" id="{C0F580E1-A917-4BAE-B123-7B88621EA22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0" name="Picture 40">
                <a:extLst>
                  <a:ext uri="{FF2B5EF4-FFF2-40B4-BE49-F238E27FC236}">
                    <a16:creationId xmlns:a16="http://schemas.microsoft.com/office/drawing/2014/main" id="{7AD5AC63-F659-4BD9-8F04-E95858DC775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6" name="Group 60">
              <a:extLst>
                <a:ext uri="{FF2B5EF4-FFF2-40B4-BE49-F238E27FC236}">
                  <a16:creationId xmlns:a16="http://schemas.microsoft.com/office/drawing/2014/main" id="{6A09285C-725A-4B19-A4FC-FB789F012F34}"/>
                </a:ext>
              </a:extLst>
            </p:cNvPr>
            <p:cNvGrpSpPr>
              <a:grpSpLocks/>
            </p:cNvGrpSpPr>
            <p:nvPr/>
          </p:nvGrpSpPr>
          <p:grpSpPr bwMode="auto">
            <a:xfrm>
              <a:off x="4025900" y="2506664"/>
              <a:ext cx="4140200" cy="1228725"/>
              <a:chOff x="2501900" y="2506663"/>
              <a:chExt cx="4140200" cy="1228725"/>
            </a:xfrm>
          </p:grpSpPr>
          <p:pic>
            <p:nvPicPr>
              <p:cNvPr id="89" name="Picture 44">
                <a:extLst>
                  <a:ext uri="{FF2B5EF4-FFF2-40B4-BE49-F238E27FC236}">
                    <a16:creationId xmlns:a16="http://schemas.microsoft.com/office/drawing/2014/main" id="{DD748D40-26C5-4DEC-B572-8EC88A008A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0" name="Picture 45">
                <a:extLst>
                  <a:ext uri="{FF2B5EF4-FFF2-40B4-BE49-F238E27FC236}">
                    <a16:creationId xmlns:a16="http://schemas.microsoft.com/office/drawing/2014/main" id="{1FF8A265-D907-43F4-BA9B-D71916DDDD6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1" name="Picture 46">
                <a:extLst>
                  <a:ext uri="{FF2B5EF4-FFF2-40B4-BE49-F238E27FC236}">
                    <a16:creationId xmlns:a16="http://schemas.microsoft.com/office/drawing/2014/main" id="{5244D09C-ECC4-40BA-BCBD-DEFB78B327B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 name="Picture 47">
                <a:extLst>
                  <a:ext uri="{FF2B5EF4-FFF2-40B4-BE49-F238E27FC236}">
                    <a16:creationId xmlns:a16="http://schemas.microsoft.com/office/drawing/2014/main" id="{38E13E07-B68D-4FF5-B48A-77BAAAAD979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3" name="Picture 48">
                <a:extLst>
                  <a:ext uri="{FF2B5EF4-FFF2-40B4-BE49-F238E27FC236}">
                    <a16:creationId xmlns:a16="http://schemas.microsoft.com/office/drawing/2014/main" id="{7A0267A2-215C-448A-AD2F-89E75594663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4" name="Picture 49">
                <a:extLst>
                  <a:ext uri="{FF2B5EF4-FFF2-40B4-BE49-F238E27FC236}">
                    <a16:creationId xmlns:a16="http://schemas.microsoft.com/office/drawing/2014/main" id="{331D2968-AC41-48FF-8F62-E5513DC8BAB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5" name="Picture 50">
                <a:extLst>
                  <a:ext uri="{FF2B5EF4-FFF2-40B4-BE49-F238E27FC236}">
                    <a16:creationId xmlns:a16="http://schemas.microsoft.com/office/drawing/2014/main" id="{6CCBDCA3-064D-4139-A1DC-5297D69FE3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6" name="Picture 51">
                <a:extLst>
                  <a:ext uri="{FF2B5EF4-FFF2-40B4-BE49-F238E27FC236}">
                    <a16:creationId xmlns:a16="http://schemas.microsoft.com/office/drawing/2014/main" id="{8FEF49A2-4C7C-47E7-80D7-375322A98F1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7" name="Picture 52">
                <a:extLst>
                  <a:ext uri="{FF2B5EF4-FFF2-40B4-BE49-F238E27FC236}">
                    <a16:creationId xmlns:a16="http://schemas.microsoft.com/office/drawing/2014/main" id="{858B02A8-7417-4901-86DB-579DE07753A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8" name="Picture 53">
                <a:extLst>
                  <a:ext uri="{FF2B5EF4-FFF2-40B4-BE49-F238E27FC236}">
                    <a16:creationId xmlns:a16="http://schemas.microsoft.com/office/drawing/2014/main" id="{B31C2DD1-9DA8-4A2C-AD31-FE688F8414B5}"/>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77" name="Rounded Rectangular Callout 56">
              <a:extLst>
                <a:ext uri="{FF2B5EF4-FFF2-40B4-BE49-F238E27FC236}">
                  <a16:creationId xmlns:a16="http://schemas.microsoft.com/office/drawing/2014/main" id="{E684B7E2-45FD-4D0B-B132-F8402F60188F}"/>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78" name="AutoShape 18">
              <a:extLst>
                <a:ext uri="{FF2B5EF4-FFF2-40B4-BE49-F238E27FC236}">
                  <a16:creationId xmlns:a16="http://schemas.microsoft.com/office/drawing/2014/main" id="{7B675C5C-45AF-47F6-8AB0-FEF0A9F581F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79" name="AutoShape 18">
              <a:extLst>
                <a:ext uri="{FF2B5EF4-FFF2-40B4-BE49-F238E27FC236}">
                  <a16:creationId xmlns:a16="http://schemas.microsoft.com/office/drawing/2014/main" id="{72E36F02-7F7A-40A3-B127-389A9438BC94}"/>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80" name="AutoShape 18">
              <a:extLst>
                <a:ext uri="{FF2B5EF4-FFF2-40B4-BE49-F238E27FC236}">
                  <a16:creationId xmlns:a16="http://schemas.microsoft.com/office/drawing/2014/main" id="{56334E5C-2090-4F8C-A030-6DD28C7EEF2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81" name="AutoShape 18">
              <a:extLst>
                <a:ext uri="{FF2B5EF4-FFF2-40B4-BE49-F238E27FC236}">
                  <a16:creationId xmlns:a16="http://schemas.microsoft.com/office/drawing/2014/main" id="{4A334334-42E3-40F7-A9E4-AF2F9402F2E7}"/>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82" name="Group 62">
              <a:extLst>
                <a:ext uri="{FF2B5EF4-FFF2-40B4-BE49-F238E27FC236}">
                  <a16:creationId xmlns:a16="http://schemas.microsoft.com/office/drawing/2014/main" id="{0DC4FBD4-9CE8-4564-B9CB-8D6D04B4716F}"/>
                </a:ext>
              </a:extLst>
            </p:cNvPr>
            <p:cNvGrpSpPr>
              <a:grpSpLocks/>
            </p:cNvGrpSpPr>
            <p:nvPr/>
          </p:nvGrpSpPr>
          <p:grpSpPr bwMode="auto">
            <a:xfrm>
              <a:off x="6165850" y="4625976"/>
              <a:ext cx="1589088" cy="1350963"/>
              <a:chOff x="4641850" y="4625975"/>
              <a:chExt cx="1589088" cy="1350963"/>
            </a:xfrm>
          </p:grpSpPr>
          <p:grpSp>
            <p:nvGrpSpPr>
              <p:cNvPr id="85" name="Group 41">
                <a:extLst>
                  <a:ext uri="{FF2B5EF4-FFF2-40B4-BE49-F238E27FC236}">
                    <a16:creationId xmlns:a16="http://schemas.microsoft.com/office/drawing/2014/main" id="{CBB9C680-B566-4C7B-A1C9-109293C6EEF0}"/>
                  </a:ext>
                </a:extLst>
              </p:cNvPr>
              <p:cNvGrpSpPr>
                <a:grpSpLocks/>
              </p:cNvGrpSpPr>
              <p:nvPr/>
            </p:nvGrpSpPr>
            <p:grpSpPr bwMode="auto">
              <a:xfrm>
                <a:off x="4641850" y="4625975"/>
                <a:ext cx="1460500" cy="1050925"/>
                <a:chOff x="0" y="0"/>
                <a:chExt cx="920" cy="661"/>
              </a:xfrm>
            </p:grpSpPr>
            <p:pic>
              <p:nvPicPr>
                <p:cNvPr id="87" name="Picture 42">
                  <a:extLst>
                    <a:ext uri="{FF2B5EF4-FFF2-40B4-BE49-F238E27FC236}">
                      <a16:creationId xmlns:a16="http://schemas.microsoft.com/office/drawing/2014/main" id="{9A97A4E8-85AF-4582-A09A-96E533B4563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8" name="Picture 43">
                  <a:extLst>
                    <a:ext uri="{FF2B5EF4-FFF2-40B4-BE49-F238E27FC236}">
                      <a16:creationId xmlns:a16="http://schemas.microsoft.com/office/drawing/2014/main" id="{4A6A582A-9468-4AA9-B4A1-061A6225E16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86" name="AutoShape 18">
                <a:extLst>
                  <a:ext uri="{FF2B5EF4-FFF2-40B4-BE49-F238E27FC236}">
                    <a16:creationId xmlns:a16="http://schemas.microsoft.com/office/drawing/2014/main" id="{7CC33CA0-F02A-4BC4-B77A-E45681DF4905}"/>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83" name="AutoShape 18">
              <a:extLst>
                <a:ext uri="{FF2B5EF4-FFF2-40B4-BE49-F238E27FC236}">
                  <a16:creationId xmlns:a16="http://schemas.microsoft.com/office/drawing/2014/main" id="{6AD5640E-2B1D-4892-BEB2-BB3F3270C74E}"/>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84" name="AutoShape 18">
              <a:extLst>
                <a:ext uri="{FF2B5EF4-FFF2-40B4-BE49-F238E27FC236}">
                  <a16:creationId xmlns:a16="http://schemas.microsoft.com/office/drawing/2014/main" id="{F3F50D21-37C0-4916-B90D-557F89A46A8C}"/>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grpSp>
        <p:nvGrpSpPr>
          <p:cNvPr id="122" name="Group 121">
            <a:extLst>
              <a:ext uri="{FF2B5EF4-FFF2-40B4-BE49-F238E27FC236}">
                <a16:creationId xmlns:a16="http://schemas.microsoft.com/office/drawing/2014/main" id="{AE5046FF-64E5-4E1E-A0D6-919B56AE7F45}"/>
              </a:ext>
            </a:extLst>
          </p:cNvPr>
          <p:cNvGrpSpPr/>
          <p:nvPr/>
        </p:nvGrpSpPr>
        <p:grpSpPr>
          <a:xfrm>
            <a:off x="1179907" y="4112554"/>
            <a:ext cx="2222938" cy="1854857"/>
            <a:chOff x="2070100" y="1250950"/>
            <a:chExt cx="7886700" cy="4725989"/>
          </a:xfrm>
        </p:grpSpPr>
        <p:grpSp>
          <p:nvGrpSpPr>
            <p:cNvPr id="123" name="Group 61">
              <a:extLst>
                <a:ext uri="{FF2B5EF4-FFF2-40B4-BE49-F238E27FC236}">
                  <a16:creationId xmlns:a16="http://schemas.microsoft.com/office/drawing/2014/main" id="{9B49DC45-CD32-491C-8194-9E6079D02A61}"/>
                </a:ext>
              </a:extLst>
            </p:cNvPr>
            <p:cNvGrpSpPr>
              <a:grpSpLocks/>
            </p:cNvGrpSpPr>
            <p:nvPr/>
          </p:nvGrpSpPr>
          <p:grpSpPr bwMode="auto">
            <a:xfrm>
              <a:off x="2697163" y="1250950"/>
              <a:ext cx="6699250" cy="3879850"/>
              <a:chOff x="1173163" y="1250950"/>
              <a:chExt cx="6699250" cy="3879850"/>
            </a:xfrm>
          </p:grpSpPr>
          <p:pic>
            <p:nvPicPr>
              <p:cNvPr id="176" name="Picture 1">
                <a:extLst>
                  <a:ext uri="{FF2B5EF4-FFF2-40B4-BE49-F238E27FC236}">
                    <a16:creationId xmlns:a16="http://schemas.microsoft.com/office/drawing/2014/main" id="{34D22A6F-1811-4995-BC6C-0D3E30B40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77" name="Group 53">
                <a:extLst>
                  <a:ext uri="{FF2B5EF4-FFF2-40B4-BE49-F238E27FC236}">
                    <a16:creationId xmlns:a16="http://schemas.microsoft.com/office/drawing/2014/main" id="{92CD358F-F3AC-488A-94C1-557BEFCB0089}"/>
                  </a:ext>
                </a:extLst>
              </p:cNvPr>
              <p:cNvGrpSpPr>
                <a:grpSpLocks/>
              </p:cNvGrpSpPr>
              <p:nvPr/>
            </p:nvGrpSpPr>
            <p:grpSpPr bwMode="auto">
              <a:xfrm>
                <a:off x="3316288" y="1250950"/>
                <a:ext cx="2490787" cy="1728788"/>
                <a:chOff x="3316288" y="1250950"/>
                <a:chExt cx="2490787" cy="1728788"/>
              </a:xfrm>
            </p:grpSpPr>
            <p:pic>
              <p:nvPicPr>
                <p:cNvPr id="178" name="Picture 19">
                  <a:extLst>
                    <a:ext uri="{FF2B5EF4-FFF2-40B4-BE49-F238E27FC236}">
                      <a16:creationId xmlns:a16="http://schemas.microsoft.com/office/drawing/2014/main" id="{9708C227-8900-4899-A529-27E17215B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9" name="Rectangle 50">
                  <a:extLst>
                    <a:ext uri="{FF2B5EF4-FFF2-40B4-BE49-F238E27FC236}">
                      <a16:creationId xmlns:a16="http://schemas.microsoft.com/office/drawing/2014/main" id="{2BCB1679-DDEA-42EF-966F-FE1863505B0B}"/>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80" name="Rectangle 52">
                  <a:extLst>
                    <a:ext uri="{FF2B5EF4-FFF2-40B4-BE49-F238E27FC236}">
                      <a16:creationId xmlns:a16="http://schemas.microsoft.com/office/drawing/2014/main" id="{C71EA218-D6E7-4786-891A-4AE6623E53DC}"/>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124" name="AutoShape 18">
              <a:extLst>
                <a:ext uri="{FF2B5EF4-FFF2-40B4-BE49-F238E27FC236}">
                  <a16:creationId xmlns:a16="http://schemas.microsoft.com/office/drawing/2014/main" id="{B9501603-0255-4449-AFBA-51821A22FA65}"/>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125" name="AutoShape 18">
              <a:extLst>
                <a:ext uri="{FF2B5EF4-FFF2-40B4-BE49-F238E27FC236}">
                  <a16:creationId xmlns:a16="http://schemas.microsoft.com/office/drawing/2014/main" id="{7FBA86B8-B54C-4A94-8999-AE2D85263E04}"/>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26" name="Group 2">
              <a:extLst>
                <a:ext uri="{FF2B5EF4-FFF2-40B4-BE49-F238E27FC236}">
                  <a16:creationId xmlns:a16="http://schemas.microsoft.com/office/drawing/2014/main" id="{E7B535C1-3A8F-4CC6-B5ED-A803C73AC407}"/>
                </a:ext>
              </a:extLst>
            </p:cNvPr>
            <p:cNvGrpSpPr>
              <a:grpSpLocks/>
            </p:cNvGrpSpPr>
            <p:nvPr/>
          </p:nvGrpSpPr>
          <p:grpSpPr bwMode="auto">
            <a:xfrm>
              <a:off x="2233614" y="2286000"/>
              <a:ext cx="936625" cy="762000"/>
              <a:chOff x="0" y="0"/>
              <a:chExt cx="589" cy="479"/>
            </a:xfrm>
          </p:grpSpPr>
          <p:pic>
            <p:nvPicPr>
              <p:cNvPr id="174" name="Picture 3">
                <a:extLst>
                  <a:ext uri="{FF2B5EF4-FFF2-40B4-BE49-F238E27FC236}">
                    <a16:creationId xmlns:a16="http://schemas.microsoft.com/office/drawing/2014/main" id="{066394A3-502B-4ABD-898D-6F56C40610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5" name="Picture 4">
                <a:extLst>
                  <a:ext uri="{FF2B5EF4-FFF2-40B4-BE49-F238E27FC236}">
                    <a16:creationId xmlns:a16="http://schemas.microsoft.com/office/drawing/2014/main" id="{1F8ADF85-AB0B-4936-98CD-6BF39900BF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7" name="Group 5">
              <a:extLst>
                <a:ext uri="{FF2B5EF4-FFF2-40B4-BE49-F238E27FC236}">
                  <a16:creationId xmlns:a16="http://schemas.microsoft.com/office/drawing/2014/main" id="{597FD843-3B0C-46D2-8693-F5043F03AFA3}"/>
                </a:ext>
              </a:extLst>
            </p:cNvPr>
            <p:cNvGrpSpPr>
              <a:grpSpLocks/>
            </p:cNvGrpSpPr>
            <p:nvPr/>
          </p:nvGrpSpPr>
          <p:grpSpPr bwMode="auto">
            <a:xfrm>
              <a:off x="2233613" y="2833688"/>
              <a:ext cx="1009650" cy="823912"/>
              <a:chOff x="0" y="0"/>
              <a:chExt cx="635" cy="518"/>
            </a:xfrm>
          </p:grpSpPr>
          <p:pic>
            <p:nvPicPr>
              <p:cNvPr id="172" name="Picture 6">
                <a:extLst>
                  <a:ext uri="{FF2B5EF4-FFF2-40B4-BE49-F238E27FC236}">
                    <a16:creationId xmlns:a16="http://schemas.microsoft.com/office/drawing/2014/main" id="{693E3956-1572-4D05-9EB9-F6C82086AB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3" name="Picture 7">
                <a:extLst>
                  <a:ext uri="{FF2B5EF4-FFF2-40B4-BE49-F238E27FC236}">
                    <a16:creationId xmlns:a16="http://schemas.microsoft.com/office/drawing/2014/main" id="{8E2E8AFB-5D16-44E7-A360-361792AA83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8" name="Group 20">
              <a:extLst>
                <a:ext uri="{FF2B5EF4-FFF2-40B4-BE49-F238E27FC236}">
                  <a16:creationId xmlns:a16="http://schemas.microsoft.com/office/drawing/2014/main" id="{F0E749BC-732C-417E-BC6F-15D9C8614632}"/>
                </a:ext>
              </a:extLst>
            </p:cNvPr>
            <p:cNvGrpSpPr>
              <a:grpSpLocks/>
            </p:cNvGrpSpPr>
            <p:nvPr/>
          </p:nvGrpSpPr>
          <p:grpSpPr bwMode="auto">
            <a:xfrm>
              <a:off x="2357438" y="3617914"/>
              <a:ext cx="1193800" cy="782637"/>
              <a:chOff x="0" y="0"/>
              <a:chExt cx="751" cy="492"/>
            </a:xfrm>
          </p:grpSpPr>
          <p:pic>
            <p:nvPicPr>
              <p:cNvPr id="170" name="Picture 21">
                <a:extLst>
                  <a:ext uri="{FF2B5EF4-FFF2-40B4-BE49-F238E27FC236}">
                    <a16:creationId xmlns:a16="http://schemas.microsoft.com/office/drawing/2014/main" id="{957ACB7A-67D8-4644-85C9-CDA3370C8B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1" name="Picture 22">
                <a:extLst>
                  <a:ext uri="{FF2B5EF4-FFF2-40B4-BE49-F238E27FC236}">
                    <a16:creationId xmlns:a16="http://schemas.microsoft.com/office/drawing/2014/main" id="{00377C6D-4BD1-4CCC-9E26-6DCDA05713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9" name="Group 23">
              <a:extLst>
                <a:ext uri="{FF2B5EF4-FFF2-40B4-BE49-F238E27FC236}">
                  <a16:creationId xmlns:a16="http://schemas.microsoft.com/office/drawing/2014/main" id="{B9485649-0312-41F6-B18F-670C2BB730D7}"/>
                </a:ext>
              </a:extLst>
            </p:cNvPr>
            <p:cNvGrpSpPr>
              <a:grpSpLocks/>
            </p:cNvGrpSpPr>
            <p:nvPr/>
          </p:nvGrpSpPr>
          <p:grpSpPr bwMode="auto">
            <a:xfrm>
              <a:off x="8943976" y="2378076"/>
              <a:ext cx="936625" cy="669925"/>
              <a:chOff x="0" y="0"/>
              <a:chExt cx="589" cy="421"/>
            </a:xfrm>
          </p:grpSpPr>
          <p:pic>
            <p:nvPicPr>
              <p:cNvPr id="168" name="Picture 24">
                <a:extLst>
                  <a:ext uri="{FF2B5EF4-FFF2-40B4-BE49-F238E27FC236}">
                    <a16:creationId xmlns:a16="http://schemas.microsoft.com/office/drawing/2014/main" id="{E3BC4488-6C10-4AAF-A519-80C819C4BB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9" name="Picture 25">
                <a:extLst>
                  <a:ext uri="{FF2B5EF4-FFF2-40B4-BE49-F238E27FC236}">
                    <a16:creationId xmlns:a16="http://schemas.microsoft.com/office/drawing/2014/main" id="{D0BE0F38-042F-4333-AFA1-834044DA2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0" name="Group 26">
              <a:extLst>
                <a:ext uri="{FF2B5EF4-FFF2-40B4-BE49-F238E27FC236}">
                  <a16:creationId xmlns:a16="http://schemas.microsoft.com/office/drawing/2014/main" id="{A50CCE1C-62AC-478A-AE20-DC537AC79045}"/>
                </a:ext>
              </a:extLst>
            </p:cNvPr>
            <p:cNvGrpSpPr>
              <a:grpSpLocks/>
            </p:cNvGrpSpPr>
            <p:nvPr/>
          </p:nvGrpSpPr>
          <p:grpSpPr bwMode="auto">
            <a:xfrm>
              <a:off x="8863014" y="3005139"/>
              <a:ext cx="1030287" cy="649287"/>
              <a:chOff x="0" y="0"/>
              <a:chExt cx="648" cy="408"/>
            </a:xfrm>
          </p:grpSpPr>
          <p:pic>
            <p:nvPicPr>
              <p:cNvPr id="166" name="Picture 27">
                <a:extLst>
                  <a:ext uri="{FF2B5EF4-FFF2-40B4-BE49-F238E27FC236}">
                    <a16:creationId xmlns:a16="http://schemas.microsoft.com/office/drawing/2014/main" id="{ECD17C52-4D2B-483D-A51A-57668530EA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7" name="Picture 28">
                <a:extLst>
                  <a:ext uri="{FF2B5EF4-FFF2-40B4-BE49-F238E27FC236}">
                    <a16:creationId xmlns:a16="http://schemas.microsoft.com/office/drawing/2014/main" id="{AF3A5F9F-11A7-4567-B5EA-32F9E8A45E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1" name="Group 29">
              <a:extLst>
                <a:ext uri="{FF2B5EF4-FFF2-40B4-BE49-F238E27FC236}">
                  <a16:creationId xmlns:a16="http://schemas.microsoft.com/office/drawing/2014/main" id="{EB1A73CF-409D-413C-9A35-EA31CDD70E87}"/>
                </a:ext>
              </a:extLst>
            </p:cNvPr>
            <p:cNvGrpSpPr>
              <a:grpSpLocks/>
            </p:cNvGrpSpPr>
            <p:nvPr/>
          </p:nvGrpSpPr>
          <p:grpSpPr bwMode="auto">
            <a:xfrm>
              <a:off x="8593138" y="3659188"/>
              <a:ext cx="1193800" cy="741362"/>
              <a:chOff x="0" y="0"/>
              <a:chExt cx="751" cy="466"/>
            </a:xfrm>
          </p:grpSpPr>
          <p:pic>
            <p:nvPicPr>
              <p:cNvPr id="164" name="Picture 30">
                <a:extLst>
                  <a:ext uri="{FF2B5EF4-FFF2-40B4-BE49-F238E27FC236}">
                    <a16:creationId xmlns:a16="http://schemas.microsoft.com/office/drawing/2014/main" id="{EBA7E262-CEF5-4C14-A32D-830CC4AA87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5" name="Picture 31">
                <a:extLst>
                  <a:ext uri="{FF2B5EF4-FFF2-40B4-BE49-F238E27FC236}">
                    <a16:creationId xmlns:a16="http://schemas.microsoft.com/office/drawing/2014/main" id="{889136A4-0314-4152-AE51-A328FFED44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2" name="Group 32">
              <a:extLst>
                <a:ext uri="{FF2B5EF4-FFF2-40B4-BE49-F238E27FC236}">
                  <a16:creationId xmlns:a16="http://schemas.microsoft.com/office/drawing/2014/main" id="{AA39C60B-BD6A-456C-BE6B-81D572288EC7}"/>
                </a:ext>
              </a:extLst>
            </p:cNvPr>
            <p:cNvGrpSpPr>
              <a:grpSpLocks/>
            </p:cNvGrpSpPr>
            <p:nvPr/>
          </p:nvGrpSpPr>
          <p:grpSpPr bwMode="auto">
            <a:xfrm>
              <a:off x="7678738" y="4122738"/>
              <a:ext cx="1420812" cy="1039812"/>
              <a:chOff x="0" y="0"/>
              <a:chExt cx="894" cy="654"/>
            </a:xfrm>
          </p:grpSpPr>
          <p:pic>
            <p:nvPicPr>
              <p:cNvPr id="162" name="Picture 33">
                <a:extLst>
                  <a:ext uri="{FF2B5EF4-FFF2-40B4-BE49-F238E27FC236}">
                    <a16:creationId xmlns:a16="http://schemas.microsoft.com/office/drawing/2014/main" id="{B93BC40A-8A2F-463E-BE19-4CDBF5ECF7C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3" name="Picture 34">
                <a:extLst>
                  <a:ext uri="{FF2B5EF4-FFF2-40B4-BE49-F238E27FC236}">
                    <a16:creationId xmlns:a16="http://schemas.microsoft.com/office/drawing/2014/main" id="{255378D6-FD36-41BC-826E-E1EA362857B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3" name="Group 35">
              <a:extLst>
                <a:ext uri="{FF2B5EF4-FFF2-40B4-BE49-F238E27FC236}">
                  <a16:creationId xmlns:a16="http://schemas.microsoft.com/office/drawing/2014/main" id="{A980F1F3-173F-4DEF-A1B7-9430C296F0C1}"/>
                </a:ext>
              </a:extLst>
            </p:cNvPr>
            <p:cNvGrpSpPr>
              <a:grpSpLocks/>
            </p:cNvGrpSpPr>
            <p:nvPr/>
          </p:nvGrpSpPr>
          <p:grpSpPr bwMode="auto">
            <a:xfrm>
              <a:off x="2962276" y="4276726"/>
              <a:ext cx="1420813" cy="885825"/>
              <a:chOff x="0" y="0"/>
              <a:chExt cx="894" cy="557"/>
            </a:xfrm>
          </p:grpSpPr>
          <p:pic>
            <p:nvPicPr>
              <p:cNvPr id="160" name="Picture 36">
                <a:extLst>
                  <a:ext uri="{FF2B5EF4-FFF2-40B4-BE49-F238E27FC236}">
                    <a16:creationId xmlns:a16="http://schemas.microsoft.com/office/drawing/2014/main" id="{CEBC7538-ECDF-4EC2-96CF-809FCD01A32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1" name="Picture 37">
                <a:extLst>
                  <a:ext uri="{FF2B5EF4-FFF2-40B4-BE49-F238E27FC236}">
                    <a16:creationId xmlns:a16="http://schemas.microsoft.com/office/drawing/2014/main" id="{CCD1922B-DF87-4F84-B803-83D414041DA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4" name="Group 38">
              <a:extLst>
                <a:ext uri="{FF2B5EF4-FFF2-40B4-BE49-F238E27FC236}">
                  <a16:creationId xmlns:a16="http://schemas.microsoft.com/office/drawing/2014/main" id="{6DA5EB05-4131-451D-B8C7-075F249ECBCA}"/>
                </a:ext>
              </a:extLst>
            </p:cNvPr>
            <p:cNvGrpSpPr>
              <a:grpSpLocks/>
            </p:cNvGrpSpPr>
            <p:nvPr/>
          </p:nvGrpSpPr>
          <p:grpSpPr bwMode="auto">
            <a:xfrm>
              <a:off x="4437063" y="4462464"/>
              <a:ext cx="1460500" cy="1214437"/>
              <a:chOff x="0" y="0"/>
              <a:chExt cx="920" cy="764"/>
            </a:xfrm>
          </p:grpSpPr>
          <p:pic>
            <p:nvPicPr>
              <p:cNvPr id="158" name="Picture 39">
                <a:extLst>
                  <a:ext uri="{FF2B5EF4-FFF2-40B4-BE49-F238E27FC236}">
                    <a16:creationId xmlns:a16="http://schemas.microsoft.com/office/drawing/2014/main" id="{3DE1AB8B-CF6D-4962-AFB4-774BC93E6B5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9" name="Picture 40">
                <a:extLst>
                  <a:ext uri="{FF2B5EF4-FFF2-40B4-BE49-F238E27FC236}">
                    <a16:creationId xmlns:a16="http://schemas.microsoft.com/office/drawing/2014/main" id="{92F877A9-BCD6-4A92-B174-8524FD09E8A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5" name="Group 60">
              <a:extLst>
                <a:ext uri="{FF2B5EF4-FFF2-40B4-BE49-F238E27FC236}">
                  <a16:creationId xmlns:a16="http://schemas.microsoft.com/office/drawing/2014/main" id="{24573E32-29CD-4FC7-88C0-1CD1CED8FDFD}"/>
                </a:ext>
              </a:extLst>
            </p:cNvPr>
            <p:cNvGrpSpPr>
              <a:grpSpLocks/>
            </p:cNvGrpSpPr>
            <p:nvPr/>
          </p:nvGrpSpPr>
          <p:grpSpPr bwMode="auto">
            <a:xfrm>
              <a:off x="4025900" y="2506664"/>
              <a:ext cx="4140200" cy="1228725"/>
              <a:chOff x="2501900" y="2506663"/>
              <a:chExt cx="4140200" cy="1228725"/>
            </a:xfrm>
          </p:grpSpPr>
          <p:pic>
            <p:nvPicPr>
              <p:cNvPr id="148" name="Picture 44">
                <a:extLst>
                  <a:ext uri="{FF2B5EF4-FFF2-40B4-BE49-F238E27FC236}">
                    <a16:creationId xmlns:a16="http://schemas.microsoft.com/office/drawing/2014/main" id="{A3412869-4547-4294-AFA5-56F2997B5BF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9" name="Picture 45">
                <a:extLst>
                  <a:ext uri="{FF2B5EF4-FFF2-40B4-BE49-F238E27FC236}">
                    <a16:creationId xmlns:a16="http://schemas.microsoft.com/office/drawing/2014/main" id="{7EA27B9E-AF5E-4A26-A12A-08D5C2927C6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0" name="Picture 46">
                <a:extLst>
                  <a:ext uri="{FF2B5EF4-FFF2-40B4-BE49-F238E27FC236}">
                    <a16:creationId xmlns:a16="http://schemas.microsoft.com/office/drawing/2014/main" id="{869F616C-ADAB-433A-871E-1513AEC03E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1" name="Picture 47">
                <a:extLst>
                  <a:ext uri="{FF2B5EF4-FFF2-40B4-BE49-F238E27FC236}">
                    <a16:creationId xmlns:a16="http://schemas.microsoft.com/office/drawing/2014/main" id="{9A0B4762-85AC-47FF-888E-42D8048C12F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2" name="Picture 48">
                <a:extLst>
                  <a:ext uri="{FF2B5EF4-FFF2-40B4-BE49-F238E27FC236}">
                    <a16:creationId xmlns:a16="http://schemas.microsoft.com/office/drawing/2014/main" id="{ABAC03E9-3B5C-4F93-989C-A5554D54C01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3" name="Picture 49">
                <a:extLst>
                  <a:ext uri="{FF2B5EF4-FFF2-40B4-BE49-F238E27FC236}">
                    <a16:creationId xmlns:a16="http://schemas.microsoft.com/office/drawing/2014/main" id="{A1B03379-3C75-4AA1-A6CF-27169A07FC9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4" name="Picture 50">
                <a:extLst>
                  <a:ext uri="{FF2B5EF4-FFF2-40B4-BE49-F238E27FC236}">
                    <a16:creationId xmlns:a16="http://schemas.microsoft.com/office/drawing/2014/main" id="{0632D854-66AE-4CCC-8F3C-575F99C86BA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5" name="Picture 51">
                <a:extLst>
                  <a:ext uri="{FF2B5EF4-FFF2-40B4-BE49-F238E27FC236}">
                    <a16:creationId xmlns:a16="http://schemas.microsoft.com/office/drawing/2014/main" id="{89664AF8-1685-4B09-9067-0E4B32C59E6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6" name="Picture 52">
                <a:extLst>
                  <a:ext uri="{FF2B5EF4-FFF2-40B4-BE49-F238E27FC236}">
                    <a16:creationId xmlns:a16="http://schemas.microsoft.com/office/drawing/2014/main" id="{0C44059D-383F-469E-9A1C-087991AB2AC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7" name="Picture 53">
                <a:extLst>
                  <a:ext uri="{FF2B5EF4-FFF2-40B4-BE49-F238E27FC236}">
                    <a16:creationId xmlns:a16="http://schemas.microsoft.com/office/drawing/2014/main" id="{3BD7177F-7256-437C-A808-17BCE548D80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36" name="Rounded Rectangular Callout 56">
              <a:extLst>
                <a:ext uri="{FF2B5EF4-FFF2-40B4-BE49-F238E27FC236}">
                  <a16:creationId xmlns:a16="http://schemas.microsoft.com/office/drawing/2014/main" id="{23755156-7BE0-4343-95FD-B43F46C0C814}"/>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137" name="AutoShape 18">
              <a:extLst>
                <a:ext uri="{FF2B5EF4-FFF2-40B4-BE49-F238E27FC236}">
                  <a16:creationId xmlns:a16="http://schemas.microsoft.com/office/drawing/2014/main" id="{DB4B0A50-D724-48D5-9BAF-B6F9D7BE02BF}"/>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138" name="AutoShape 18">
              <a:extLst>
                <a:ext uri="{FF2B5EF4-FFF2-40B4-BE49-F238E27FC236}">
                  <a16:creationId xmlns:a16="http://schemas.microsoft.com/office/drawing/2014/main" id="{80456BB6-9104-44FE-B97B-83D98124B708}"/>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139" name="AutoShape 18">
              <a:extLst>
                <a:ext uri="{FF2B5EF4-FFF2-40B4-BE49-F238E27FC236}">
                  <a16:creationId xmlns:a16="http://schemas.microsoft.com/office/drawing/2014/main" id="{6036D857-E4A6-42CA-BE75-6A691480271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140" name="AutoShape 18">
              <a:extLst>
                <a:ext uri="{FF2B5EF4-FFF2-40B4-BE49-F238E27FC236}">
                  <a16:creationId xmlns:a16="http://schemas.microsoft.com/office/drawing/2014/main" id="{FD920058-1AC2-410F-9061-78AD29E1AC6C}"/>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41" name="Group 62">
              <a:extLst>
                <a:ext uri="{FF2B5EF4-FFF2-40B4-BE49-F238E27FC236}">
                  <a16:creationId xmlns:a16="http://schemas.microsoft.com/office/drawing/2014/main" id="{F0AAB1AA-089B-4AAF-A315-7DA95809077A}"/>
                </a:ext>
              </a:extLst>
            </p:cNvPr>
            <p:cNvGrpSpPr>
              <a:grpSpLocks/>
            </p:cNvGrpSpPr>
            <p:nvPr/>
          </p:nvGrpSpPr>
          <p:grpSpPr bwMode="auto">
            <a:xfrm>
              <a:off x="6165850" y="4625976"/>
              <a:ext cx="1589088" cy="1350963"/>
              <a:chOff x="4641850" y="4625975"/>
              <a:chExt cx="1589088" cy="1350963"/>
            </a:xfrm>
          </p:grpSpPr>
          <p:grpSp>
            <p:nvGrpSpPr>
              <p:cNvPr id="144" name="Group 41">
                <a:extLst>
                  <a:ext uri="{FF2B5EF4-FFF2-40B4-BE49-F238E27FC236}">
                    <a16:creationId xmlns:a16="http://schemas.microsoft.com/office/drawing/2014/main" id="{6178E811-006C-40AF-9DEA-919850FC9C6D}"/>
                  </a:ext>
                </a:extLst>
              </p:cNvPr>
              <p:cNvGrpSpPr>
                <a:grpSpLocks/>
              </p:cNvGrpSpPr>
              <p:nvPr/>
            </p:nvGrpSpPr>
            <p:grpSpPr bwMode="auto">
              <a:xfrm>
                <a:off x="4641850" y="4625975"/>
                <a:ext cx="1460500" cy="1050925"/>
                <a:chOff x="0" y="0"/>
                <a:chExt cx="920" cy="661"/>
              </a:xfrm>
            </p:grpSpPr>
            <p:pic>
              <p:nvPicPr>
                <p:cNvPr id="146" name="Picture 42">
                  <a:extLst>
                    <a:ext uri="{FF2B5EF4-FFF2-40B4-BE49-F238E27FC236}">
                      <a16:creationId xmlns:a16="http://schemas.microsoft.com/office/drawing/2014/main" id="{68361D3D-BDF5-4C36-AAA9-6F5CB0AD2B3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7" name="Picture 43">
                  <a:extLst>
                    <a:ext uri="{FF2B5EF4-FFF2-40B4-BE49-F238E27FC236}">
                      <a16:creationId xmlns:a16="http://schemas.microsoft.com/office/drawing/2014/main" id="{2ABED9B0-E473-4DDC-9AB8-E19399E638D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45" name="AutoShape 18">
                <a:extLst>
                  <a:ext uri="{FF2B5EF4-FFF2-40B4-BE49-F238E27FC236}">
                    <a16:creationId xmlns:a16="http://schemas.microsoft.com/office/drawing/2014/main" id="{4A8FB4F7-4817-4031-A23B-9805A18883EB}"/>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142" name="AutoShape 18">
              <a:extLst>
                <a:ext uri="{FF2B5EF4-FFF2-40B4-BE49-F238E27FC236}">
                  <a16:creationId xmlns:a16="http://schemas.microsoft.com/office/drawing/2014/main" id="{766F76D6-A23E-418E-A02C-CEE939219E4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143" name="AutoShape 18">
              <a:extLst>
                <a:ext uri="{FF2B5EF4-FFF2-40B4-BE49-F238E27FC236}">
                  <a16:creationId xmlns:a16="http://schemas.microsoft.com/office/drawing/2014/main" id="{C9D4045F-605F-4C4A-B937-B312D5468726}"/>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sp>
        <p:nvSpPr>
          <p:cNvPr id="6" name="Arrow: Down 5">
            <a:extLst>
              <a:ext uri="{FF2B5EF4-FFF2-40B4-BE49-F238E27FC236}">
                <a16:creationId xmlns:a16="http://schemas.microsoft.com/office/drawing/2014/main" id="{30695CBE-C793-492E-A562-CF58520373C7}"/>
              </a:ext>
            </a:extLst>
          </p:cNvPr>
          <p:cNvSpPr/>
          <p:nvPr/>
        </p:nvSpPr>
        <p:spPr bwMode="auto">
          <a:xfrm>
            <a:off x="6153813" y="1388105"/>
            <a:ext cx="484632" cy="752128"/>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4" name="Arrow: Down 183">
            <a:extLst>
              <a:ext uri="{FF2B5EF4-FFF2-40B4-BE49-F238E27FC236}">
                <a16:creationId xmlns:a16="http://schemas.microsoft.com/office/drawing/2014/main" id="{D57947A4-B458-47F2-9C2E-12C74B77AB68}"/>
              </a:ext>
            </a:extLst>
          </p:cNvPr>
          <p:cNvSpPr/>
          <p:nvPr/>
        </p:nvSpPr>
        <p:spPr bwMode="auto">
          <a:xfrm rot="3395670">
            <a:off x="3973298" y="2278421"/>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5" name="Arrow: Down 184">
            <a:extLst>
              <a:ext uri="{FF2B5EF4-FFF2-40B4-BE49-F238E27FC236}">
                <a16:creationId xmlns:a16="http://schemas.microsoft.com/office/drawing/2014/main" id="{7B224E55-7E17-4DB3-AAEB-55EA67ED95B1}"/>
              </a:ext>
            </a:extLst>
          </p:cNvPr>
          <p:cNvSpPr/>
          <p:nvPr/>
        </p:nvSpPr>
        <p:spPr bwMode="auto">
          <a:xfrm rot="18198335">
            <a:off x="8334994" y="2277107"/>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6" name="Arrow: Down 185">
            <a:extLst>
              <a:ext uri="{FF2B5EF4-FFF2-40B4-BE49-F238E27FC236}">
                <a16:creationId xmlns:a16="http://schemas.microsoft.com/office/drawing/2014/main" id="{E88789F2-A15C-4906-93C2-4BBCB3A18FF1}"/>
              </a:ext>
            </a:extLst>
          </p:cNvPr>
          <p:cNvSpPr/>
          <p:nvPr/>
        </p:nvSpPr>
        <p:spPr bwMode="auto">
          <a:xfrm>
            <a:off x="6153813" y="2822633"/>
            <a:ext cx="484632" cy="1021529"/>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5" name="Flowchart: Alternate Process 4">
            <a:extLst>
              <a:ext uri="{FF2B5EF4-FFF2-40B4-BE49-F238E27FC236}">
                <a16:creationId xmlns:a16="http://schemas.microsoft.com/office/drawing/2014/main" id="{D51EA316-1581-43BD-A16A-15BCF43F3886}"/>
              </a:ext>
            </a:extLst>
          </p:cNvPr>
          <p:cNvSpPr/>
          <p:nvPr/>
        </p:nvSpPr>
        <p:spPr bwMode="auto">
          <a:xfrm>
            <a:off x="4918843" y="2112571"/>
            <a:ext cx="2900856" cy="794405"/>
          </a:xfrm>
          <a:prstGeom prst="flowChartAlternateProcess">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GE Inspira Pitch" pitchFamily="34" charset="0"/>
              </a:rPr>
              <a:t>XCA Gateway</a:t>
            </a:r>
          </a:p>
        </p:txBody>
      </p:sp>
      <p:grpSp>
        <p:nvGrpSpPr>
          <p:cNvPr id="187" name="Group 186">
            <a:extLst>
              <a:ext uri="{FF2B5EF4-FFF2-40B4-BE49-F238E27FC236}">
                <a16:creationId xmlns:a16="http://schemas.microsoft.com/office/drawing/2014/main" id="{23B1B6DC-31AA-42DA-97EA-C441DC2BB925}"/>
              </a:ext>
            </a:extLst>
          </p:cNvPr>
          <p:cNvGrpSpPr/>
          <p:nvPr/>
        </p:nvGrpSpPr>
        <p:grpSpPr>
          <a:xfrm>
            <a:off x="9457247" y="4204047"/>
            <a:ext cx="1508757" cy="1497627"/>
            <a:chOff x="0" y="5029200"/>
            <a:chExt cx="1181100" cy="1283732"/>
          </a:xfrm>
        </p:grpSpPr>
        <p:pic>
          <p:nvPicPr>
            <p:cNvPr id="188" name="Picture 4">
              <a:extLst>
                <a:ext uri="{FF2B5EF4-FFF2-40B4-BE49-F238E27FC236}">
                  <a16:creationId xmlns:a16="http://schemas.microsoft.com/office/drawing/2014/main" id="{68AF8518-0607-4274-A45D-7D5D2CD62142}"/>
                </a:ext>
              </a:extLst>
            </p:cNvPr>
            <p:cNvPicPr>
              <a:picLocks noChangeAspect="1" noChangeArrowheads="1"/>
            </p:cNvPicPr>
            <p:nvPr/>
          </p:nvPicPr>
          <p:blipFill>
            <a:blip r:embed="rId37" cstate="print"/>
            <a:srcRect/>
            <a:stretch>
              <a:fillRect/>
            </a:stretch>
          </p:blipFill>
          <p:spPr bwMode="auto">
            <a:xfrm>
              <a:off x="0" y="5029200"/>
              <a:ext cx="1181100" cy="1267521"/>
            </a:xfrm>
            <a:prstGeom prst="rect">
              <a:avLst/>
            </a:prstGeom>
            <a:noFill/>
            <a:ln w="9525">
              <a:noFill/>
              <a:miter lim="800000"/>
              <a:headEnd/>
              <a:tailEnd/>
            </a:ln>
          </p:spPr>
        </p:pic>
        <p:sp>
          <p:nvSpPr>
            <p:cNvPr id="189" name="TextBox 188">
              <a:extLst>
                <a:ext uri="{FF2B5EF4-FFF2-40B4-BE49-F238E27FC236}">
                  <a16:creationId xmlns:a16="http://schemas.microsoft.com/office/drawing/2014/main" id="{235E3486-356D-45A3-9B17-160F2809672C}"/>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pic>
        <p:nvPicPr>
          <p:cNvPr id="2" name="Audio 1">
            <a:hlinkClick r:id="" action="ppaction://media"/>
            <a:extLst>
              <a:ext uri="{FF2B5EF4-FFF2-40B4-BE49-F238E27FC236}">
                <a16:creationId xmlns:a16="http://schemas.microsoft.com/office/drawing/2014/main" id="{950FE4B5-6CA8-4F52-B0AB-804DB10FFF89}"/>
              </a:ext>
            </a:extLst>
          </p:cNvPr>
          <p:cNvPicPr>
            <a:picLocks noChangeAspect="1"/>
          </p:cNvPicPr>
          <p:nvPr>
            <a:audioFile r:link="rId2"/>
            <p:extLst>
              <p:ext uri="{DAA4B4D4-6D71-4841-9C94-3DE7FCFB9230}">
                <p14:media xmlns:p14="http://schemas.microsoft.com/office/powerpoint/2010/main" r:embed="rId1"/>
              </p:ext>
            </p:extLst>
          </p:nvPr>
        </p:nvPicPr>
        <p:blipFill>
          <a:blip r:embed="rId3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2082233"/>
      </p:ext>
    </p:extLst>
  </p:cSld>
  <p:clrMapOvr>
    <a:masterClrMapping/>
  </p:clrMapOvr>
  <p:transition advTm="615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31AC-0918-4E89-8560-3048A90BF638}"/>
              </a:ext>
            </a:extLst>
          </p:cNvPr>
          <p:cNvSpPr>
            <a:spLocks noGrp="1"/>
          </p:cNvSpPr>
          <p:nvPr>
            <p:ph type="title"/>
          </p:nvPr>
        </p:nvSpPr>
        <p:spPr>
          <a:xfrm>
            <a:off x="838199" y="18255"/>
            <a:ext cx="10515600" cy="1325563"/>
          </a:xfrm>
        </p:spPr>
        <p:txBody>
          <a:bodyPr/>
          <a:lstStyle/>
          <a:p>
            <a:r>
              <a:rPr lang="en-US" dirty="0"/>
              <a:t>Mobile Health Document Sharing (MHDS)</a:t>
            </a:r>
          </a:p>
        </p:txBody>
      </p:sp>
      <p:sp>
        <p:nvSpPr>
          <p:cNvPr id="3" name="Content Placeholder 2">
            <a:extLst>
              <a:ext uri="{FF2B5EF4-FFF2-40B4-BE49-F238E27FC236}">
                <a16:creationId xmlns:a16="http://schemas.microsoft.com/office/drawing/2014/main" id="{79A4729B-F5EC-4345-B3FB-36AC77956798}"/>
              </a:ext>
            </a:extLst>
          </p:cNvPr>
          <p:cNvSpPr>
            <a:spLocks noGrp="1"/>
          </p:cNvSpPr>
          <p:nvPr>
            <p:ph idx="4294967295"/>
          </p:nvPr>
        </p:nvSpPr>
        <p:spPr>
          <a:xfrm>
            <a:off x="0" y="1095375"/>
            <a:ext cx="5778500" cy="5346700"/>
          </a:xfrm>
        </p:spPr>
        <p:txBody>
          <a:bodyPr>
            <a:normAutofit fontScale="85000" lnSpcReduction="10000"/>
          </a:bodyPr>
          <a:lstStyle/>
          <a:p>
            <a:r>
              <a:rPr lang="en-US" dirty="0"/>
              <a:t>100% FHIR infrastructure</a:t>
            </a:r>
          </a:p>
          <a:p>
            <a:r>
              <a:rPr lang="en-US" dirty="0"/>
              <a:t>Document Registry</a:t>
            </a:r>
          </a:p>
          <a:p>
            <a:pPr lvl="1"/>
            <a:r>
              <a:rPr lang="en-US" dirty="0"/>
              <a:t>MHD transactions</a:t>
            </a:r>
          </a:p>
          <a:p>
            <a:pPr lvl="1"/>
            <a:r>
              <a:rPr lang="en-US" dirty="0"/>
              <a:t>Persistence and lifecycle management</a:t>
            </a:r>
          </a:p>
          <a:p>
            <a:r>
              <a:rPr lang="en-US" dirty="0"/>
              <a:t>Patient Identity Management</a:t>
            </a:r>
          </a:p>
          <a:p>
            <a:r>
              <a:rPr lang="en-US" dirty="0"/>
              <a:t>Authorization - OAuth</a:t>
            </a:r>
          </a:p>
          <a:p>
            <a:r>
              <a:rPr lang="en-US" dirty="0"/>
              <a:t>Consent Management</a:t>
            </a:r>
          </a:p>
          <a:p>
            <a:r>
              <a:rPr lang="en-US" dirty="0"/>
              <a:t>Trust Framework – Certificate Authority</a:t>
            </a:r>
          </a:p>
          <a:p>
            <a:r>
              <a:rPr lang="en-US" dirty="0"/>
              <a:t>Vocabulary Management</a:t>
            </a:r>
          </a:p>
          <a:p>
            <a:r>
              <a:rPr lang="en-US" dirty="0"/>
              <a:t>Audit Record Repository</a:t>
            </a:r>
          </a:p>
          <a:p>
            <a:r>
              <a:rPr lang="en-US" dirty="0"/>
              <a:t>Provider Directory</a:t>
            </a:r>
          </a:p>
          <a:p>
            <a:pPr marL="0" indent="0">
              <a:buNone/>
            </a:pPr>
            <a:endParaRPr lang="en-US" dirty="0"/>
          </a:p>
        </p:txBody>
      </p:sp>
      <p:sp>
        <p:nvSpPr>
          <p:cNvPr id="5" name="Rectangle: Rounded Corners 4">
            <a:extLst>
              <a:ext uri="{FF2B5EF4-FFF2-40B4-BE49-F238E27FC236}">
                <a16:creationId xmlns:a16="http://schemas.microsoft.com/office/drawing/2014/main" id="{D69B86EA-099F-4ECA-B8F9-12E0F404793E}"/>
              </a:ext>
            </a:extLst>
          </p:cNvPr>
          <p:cNvSpPr/>
          <p:nvPr/>
        </p:nvSpPr>
        <p:spPr>
          <a:xfrm>
            <a:off x="8555420" y="1576551"/>
            <a:ext cx="1492469" cy="138736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Central  Support Services</a:t>
            </a:r>
          </a:p>
        </p:txBody>
      </p:sp>
      <p:sp>
        <p:nvSpPr>
          <p:cNvPr id="48" name="Rectangle: Rounded Corners 47">
            <a:extLst>
              <a:ext uri="{FF2B5EF4-FFF2-40B4-BE49-F238E27FC236}">
                <a16:creationId xmlns:a16="http://schemas.microsoft.com/office/drawing/2014/main" id="{7A9C35C3-6325-444A-82EE-5CBC410D2045}"/>
              </a:ext>
            </a:extLst>
          </p:cNvPr>
          <p:cNvSpPr/>
          <p:nvPr/>
        </p:nvSpPr>
        <p:spPr>
          <a:xfrm>
            <a:off x="8555420" y="3429000"/>
            <a:ext cx="1492469" cy="13873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Document Registry</a:t>
            </a:r>
          </a:p>
        </p:txBody>
      </p:sp>
      <p:sp>
        <p:nvSpPr>
          <p:cNvPr id="49" name="Rectangle: Rounded Corners 48">
            <a:extLst>
              <a:ext uri="{FF2B5EF4-FFF2-40B4-BE49-F238E27FC236}">
                <a16:creationId xmlns:a16="http://schemas.microsoft.com/office/drawing/2014/main" id="{B8C2EE54-3007-475B-A199-75F07F559262}"/>
              </a:ext>
            </a:extLst>
          </p:cNvPr>
          <p:cNvSpPr/>
          <p:nvPr/>
        </p:nvSpPr>
        <p:spPr>
          <a:xfrm>
            <a:off x="6526924" y="2524284"/>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Publish Documents</a:t>
            </a:r>
          </a:p>
        </p:txBody>
      </p:sp>
      <p:sp>
        <p:nvSpPr>
          <p:cNvPr id="50" name="Rectangle: Rounded Corners 49">
            <a:extLst>
              <a:ext uri="{FF2B5EF4-FFF2-40B4-BE49-F238E27FC236}">
                <a16:creationId xmlns:a16="http://schemas.microsoft.com/office/drawing/2014/main" id="{23EBEECD-AAF3-4A85-8F04-9AE4E6511BF9}"/>
              </a:ext>
            </a:extLst>
          </p:cNvPr>
          <p:cNvSpPr/>
          <p:nvPr/>
        </p:nvSpPr>
        <p:spPr>
          <a:xfrm>
            <a:off x="10607565" y="2524283"/>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Consume Documents</a:t>
            </a:r>
          </a:p>
        </p:txBody>
      </p:sp>
      <p:sp>
        <p:nvSpPr>
          <p:cNvPr id="51" name="Arrow: Right 50">
            <a:extLst>
              <a:ext uri="{FF2B5EF4-FFF2-40B4-BE49-F238E27FC236}">
                <a16:creationId xmlns:a16="http://schemas.microsoft.com/office/drawing/2014/main" id="{0865E25B-4296-4A1B-B081-014E117CBA41}"/>
              </a:ext>
            </a:extLst>
          </p:cNvPr>
          <p:cNvSpPr/>
          <p:nvPr/>
        </p:nvSpPr>
        <p:spPr>
          <a:xfrm>
            <a:off x="8019393" y="2270233"/>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D160BDDD-817C-41E6-873A-6A4E4C61B141}"/>
              </a:ext>
            </a:extLst>
          </p:cNvPr>
          <p:cNvSpPr/>
          <p:nvPr/>
        </p:nvSpPr>
        <p:spPr>
          <a:xfrm>
            <a:off x="10179418" y="2213150"/>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2A348E77-8CC4-4BEB-A6F7-9E01D398CD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7553702"/>
      </p:ext>
    </p:extLst>
  </p:cSld>
  <p:clrMapOvr>
    <a:masterClrMapping/>
  </p:clrMapOvr>
  <mc:AlternateContent xmlns:mc="http://schemas.openxmlformats.org/markup-compatibility/2006" xmlns:p14="http://schemas.microsoft.com/office/powerpoint/2010/main">
    <mc:Choice Requires="p14">
      <p:transition spd="slow" p14:dur="2000" advTm="63250"/>
    </mc:Choice>
    <mc:Fallback xmlns="">
      <p:transition spd="slow" advTm="63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F786BA-FD09-4973-9904-568B852AC850}"/>
              </a:ext>
            </a:extLst>
          </p:cNvPr>
          <p:cNvSpPr>
            <a:spLocks noGrp="1"/>
          </p:cNvSpPr>
          <p:nvPr>
            <p:ph type="title"/>
          </p:nvPr>
        </p:nvSpPr>
        <p:spPr/>
        <p:txBody>
          <a:bodyPr/>
          <a:lstStyle/>
          <a:p>
            <a:r>
              <a:rPr lang="en-US" dirty="0"/>
              <a:t>Details of Document Sharing</a:t>
            </a:r>
          </a:p>
        </p:txBody>
      </p:sp>
      <p:sp>
        <p:nvSpPr>
          <p:cNvPr id="5" name="Text Placeholder 4">
            <a:extLst>
              <a:ext uri="{FF2B5EF4-FFF2-40B4-BE49-F238E27FC236}">
                <a16:creationId xmlns:a16="http://schemas.microsoft.com/office/drawing/2014/main" id="{C547F27A-A316-458D-A9F3-47EB4CD7FA44}"/>
              </a:ext>
            </a:extLst>
          </p:cNvPr>
          <p:cNvSpPr>
            <a:spLocks noGrp="1"/>
          </p:cNvSpPr>
          <p:nvPr>
            <p:ph type="body" idx="1"/>
          </p:nvPr>
        </p:nvSpPr>
        <p:spPr/>
        <p:txBody>
          <a:bodyPr>
            <a:normAutofit/>
          </a:bodyPr>
          <a:lstStyle/>
          <a:p>
            <a:endParaRPr lang="en-US"/>
          </a:p>
        </p:txBody>
      </p:sp>
      <p:pic>
        <p:nvPicPr>
          <p:cNvPr id="3" name="Audio 2">
            <a:hlinkClick r:id="" action="ppaction://media"/>
            <a:extLst>
              <a:ext uri="{FF2B5EF4-FFF2-40B4-BE49-F238E27FC236}">
                <a16:creationId xmlns:a16="http://schemas.microsoft.com/office/drawing/2014/main" id="{C560C8EA-0548-4360-9695-49660CD639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8807130"/>
      </p:ext>
    </p:extLst>
  </p:cSld>
  <p:clrMapOvr>
    <a:masterClrMapping/>
  </p:clrMapOvr>
  <mc:AlternateContent xmlns:mc="http://schemas.openxmlformats.org/markup-compatibility/2006" xmlns:p14="http://schemas.microsoft.com/office/powerpoint/2010/main">
    <mc:Choice Requires="p14">
      <p:transition spd="slow" p14:dur="2000" advTm="15583"/>
    </mc:Choice>
    <mc:Fallback xmlns="">
      <p:transition spd="slow" advTm="15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4AC6-AD0A-4C2E-A888-3BECF9FAE219}"/>
              </a:ext>
            </a:extLst>
          </p:cNvPr>
          <p:cNvSpPr>
            <a:spLocks noGrp="1"/>
          </p:cNvSpPr>
          <p:nvPr>
            <p:ph type="title"/>
          </p:nvPr>
        </p:nvSpPr>
        <p:spPr/>
        <p:txBody>
          <a:bodyPr/>
          <a:lstStyle/>
          <a:p>
            <a:r>
              <a:rPr lang="en-US" dirty="0"/>
              <a:t>Principles of a Document</a:t>
            </a:r>
          </a:p>
        </p:txBody>
      </p:sp>
      <p:sp>
        <p:nvSpPr>
          <p:cNvPr id="3" name="Content Placeholder 2">
            <a:extLst>
              <a:ext uri="{FF2B5EF4-FFF2-40B4-BE49-F238E27FC236}">
                <a16:creationId xmlns:a16="http://schemas.microsoft.com/office/drawing/2014/main" id="{076DAC26-480F-4222-B53B-A35B7FD4A00F}"/>
              </a:ext>
            </a:extLst>
          </p:cNvPr>
          <p:cNvSpPr>
            <a:spLocks noGrp="1"/>
          </p:cNvSpPr>
          <p:nvPr>
            <p:ph idx="1"/>
          </p:nvPr>
        </p:nvSpPr>
        <p:spPr>
          <a:xfrm>
            <a:off x="609600" y="1261241"/>
            <a:ext cx="10972800" cy="5191074"/>
          </a:xfrm>
        </p:spPr>
        <p:txBody>
          <a:bodyPr>
            <a:normAutofit fontScale="85000" lnSpcReduction="20000"/>
          </a:bodyPr>
          <a:lstStyle/>
          <a:p>
            <a:r>
              <a:rPr lang="en-US" b="1" dirty="0"/>
              <a:t>Persistence</a:t>
            </a:r>
            <a:r>
              <a:rPr lang="en-US" dirty="0"/>
              <a:t> – A Document continues to exist in an unaltered state, for a time period defined by local and regulatory requirements. Note documents outlive the servers (and often the syntax), on which they are created.</a:t>
            </a:r>
          </a:p>
          <a:p>
            <a:r>
              <a:rPr lang="en-US" b="1" dirty="0"/>
              <a:t>Stewardship</a:t>
            </a:r>
            <a:r>
              <a:rPr lang="en-US" dirty="0"/>
              <a:t> –A document is maintained over its lifetime by a custodian, either an organization or a person entrusted with its care. </a:t>
            </a:r>
          </a:p>
          <a:p>
            <a:r>
              <a:rPr lang="en-US" b="1" dirty="0"/>
              <a:t>Potential for authentication </a:t>
            </a:r>
            <a:r>
              <a:rPr lang="en-US" dirty="0"/>
              <a:t>- A clinical document is an assemblage of information that is intended to be legally authenticated. </a:t>
            </a:r>
          </a:p>
          <a:p>
            <a:r>
              <a:rPr lang="en-US" b="1" dirty="0"/>
              <a:t>Context</a:t>
            </a:r>
            <a:r>
              <a:rPr lang="en-US" dirty="0"/>
              <a:t> - A clinical document establishes the default context for its contents </a:t>
            </a:r>
          </a:p>
          <a:p>
            <a:r>
              <a:rPr lang="en-US" b="1" dirty="0"/>
              <a:t>Wholeness</a:t>
            </a:r>
            <a:r>
              <a:rPr lang="en-US" dirty="0"/>
              <a:t> - A document is a whole unit of information. Parts of the document may be created or edited separately, or may also be authenticated or legally authenticated, but the entire document is still to be treated as a whole unit. </a:t>
            </a:r>
          </a:p>
          <a:p>
            <a:r>
              <a:rPr lang="en-US" b="1" dirty="0"/>
              <a:t>Human readability </a:t>
            </a:r>
            <a:r>
              <a:rPr lang="en-US" dirty="0"/>
              <a:t>– a document is human readable</a:t>
            </a:r>
          </a:p>
        </p:txBody>
      </p:sp>
      <p:pic>
        <p:nvPicPr>
          <p:cNvPr id="5" name="Audio 4">
            <a:hlinkClick r:id="" action="ppaction://media"/>
            <a:extLst>
              <a:ext uri="{FF2B5EF4-FFF2-40B4-BE49-F238E27FC236}">
                <a16:creationId xmlns:a16="http://schemas.microsoft.com/office/drawing/2014/main" id="{7B31C659-0F94-41C6-B6DB-713D94BAE5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02498981"/>
      </p:ext>
    </p:extLst>
  </p:cSld>
  <p:clrMapOvr>
    <a:masterClrMapping/>
  </p:clrMapOvr>
  <mc:AlternateContent xmlns:mc="http://schemas.openxmlformats.org/markup-compatibility/2006" xmlns:p14="http://schemas.microsoft.com/office/powerpoint/2010/main">
    <mc:Choice Requires="p14">
      <p:transition spd="slow" p14:dur="2000" advTm="172485"/>
    </mc:Choice>
    <mc:Fallback xmlns="">
      <p:transition spd="slow" advTm="172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IHE_ITI_BAL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IHE_ITI_BALP</Template>
  <TotalTime>22701</TotalTime>
  <Words>2659</Words>
  <Application>Microsoft Office PowerPoint</Application>
  <PresentationFormat>Widescreen</PresentationFormat>
  <Paragraphs>481</Paragraphs>
  <Slides>32</Slides>
  <Notes>23</Notes>
  <HiddenSlides>0</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GE Inspira Pitch</vt:lpstr>
      <vt:lpstr>Lucida Grande</vt:lpstr>
      <vt:lpstr>Verdana</vt:lpstr>
      <vt:lpstr>IHE_ITI_BALP</vt:lpstr>
      <vt:lpstr>IHE Document Sharing using the FHIR platform Mobile Health Document Sharing (MHDS)</vt:lpstr>
      <vt:lpstr>Agenda - Using FHIR to get to published Documents</vt:lpstr>
      <vt:lpstr>Document Sharing</vt:lpstr>
      <vt:lpstr>Document Sharing HIE</vt:lpstr>
      <vt:lpstr>XDS – Document Sharing</vt:lpstr>
      <vt:lpstr>XCA Federation of Document Sharing</vt:lpstr>
      <vt:lpstr>Mobile Health Document Sharing (MHDS)</vt:lpstr>
      <vt:lpstr>Details of Document Sharing</vt:lpstr>
      <vt:lpstr>Principles of a Document</vt:lpstr>
      <vt:lpstr>Document Metadata – enables discovery</vt:lpstr>
      <vt:lpstr>Various Formats and Encodings</vt:lpstr>
      <vt:lpstr>FHIR access to Document Sharing</vt:lpstr>
      <vt:lpstr>Mobile access to Health Documents (MHD)</vt:lpstr>
      <vt:lpstr>MHD as API to XDS</vt:lpstr>
      <vt:lpstr>MHD as API to XCA</vt:lpstr>
      <vt:lpstr>FHIR Support Profiles </vt:lpstr>
      <vt:lpstr>MHD - Provide Document Bundle Transaction (Publication request)</vt:lpstr>
      <vt:lpstr>MHD Query Transactions –  simply normal FHIR queries</vt:lpstr>
      <vt:lpstr>Mobile Health Document Sharing (MHDS)</vt:lpstr>
      <vt:lpstr>IHE Publications in Implementation Guide(s)</vt:lpstr>
      <vt:lpstr>Which Infrastructure to use?</vt:lpstr>
      <vt:lpstr>Consuming Fine-Grain Resources</vt:lpstr>
      <vt:lpstr>Consuming Documents is hard</vt:lpstr>
      <vt:lpstr>Query for Existing Data for Mobile (QEDm)</vt:lpstr>
      <vt:lpstr>Mobile Cross-Enterprise Document Data Element Extraction  (mXDE)</vt:lpstr>
      <vt:lpstr>PowerPoint Presentation</vt:lpstr>
      <vt:lpstr>Using Provenance</vt:lpstr>
      <vt:lpstr>Conclusion</vt:lpstr>
      <vt:lpstr>Conclusion</vt:lpstr>
      <vt:lpstr>PowerPoint Presentation</vt:lpstr>
      <vt:lpstr>Bonus – Things not in the IHE Profiles</vt:lpstr>
      <vt:lpstr>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80</cp:revision>
  <cp:lastPrinted>2018-06-15T19:50:31Z</cp:lastPrinted>
  <dcterms:created xsi:type="dcterms:W3CDTF">2018-06-04T17:06:37Z</dcterms:created>
  <dcterms:modified xsi:type="dcterms:W3CDTF">2022-09-07T15:15:22Z</dcterms:modified>
</cp:coreProperties>
</file>